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7" r:id="rId1"/>
  </p:sldMasterIdLst>
  <p:notesMasterIdLst>
    <p:notesMasterId r:id="rId59"/>
  </p:notesMasterIdLst>
  <p:handoutMasterIdLst>
    <p:handoutMasterId r:id="rId60"/>
  </p:handoutMasterIdLst>
  <p:sldIdLst>
    <p:sldId id="347" r:id="rId2"/>
    <p:sldId id="303" r:id="rId3"/>
    <p:sldId id="264" r:id="rId4"/>
    <p:sldId id="265" r:id="rId5"/>
    <p:sldId id="266" r:id="rId6"/>
    <p:sldId id="267" r:id="rId7"/>
    <p:sldId id="268" r:id="rId8"/>
    <p:sldId id="343" r:id="rId9"/>
    <p:sldId id="344" r:id="rId10"/>
    <p:sldId id="26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337" r:id="rId20"/>
    <p:sldId id="304" r:id="rId21"/>
    <p:sldId id="330" r:id="rId22"/>
    <p:sldId id="336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2" r:id="rId34"/>
    <p:sldId id="338" r:id="rId35"/>
    <p:sldId id="305" r:id="rId36"/>
    <p:sldId id="293" r:id="rId37"/>
    <p:sldId id="306" r:id="rId38"/>
    <p:sldId id="294" r:id="rId39"/>
    <p:sldId id="339" r:id="rId40"/>
    <p:sldId id="331" r:id="rId41"/>
    <p:sldId id="295" r:id="rId42"/>
    <p:sldId id="298" r:id="rId43"/>
    <p:sldId id="299" r:id="rId44"/>
    <p:sldId id="300" r:id="rId45"/>
    <p:sldId id="309" r:id="rId46"/>
    <p:sldId id="310" r:id="rId47"/>
    <p:sldId id="311" r:id="rId48"/>
    <p:sldId id="341" r:id="rId49"/>
    <p:sldId id="332" r:id="rId50"/>
    <p:sldId id="318" r:id="rId51"/>
    <p:sldId id="323" r:id="rId52"/>
    <p:sldId id="322" r:id="rId53"/>
    <p:sldId id="325" r:id="rId54"/>
    <p:sldId id="333" r:id="rId55"/>
    <p:sldId id="334" r:id="rId56"/>
    <p:sldId id="324" r:id="rId57"/>
    <p:sldId id="329" r:id="rId58"/>
  </p:sldIdLst>
  <p:sldSz cx="12192000" cy="6858000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37" autoAdjust="0"/>
    <p:restoredTop sz="90929"/>
  </p:normalViewPr>
  <p:slideViewPr>
    <p:cSldViewPr>
      <p:cViewPr varScale="1">
        <p:scale>
          <a:sx n="63" d="100"/>
          <a:sy n="63" d="100"/>
        </p:scale>
        <p:origin x="924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 New Roman" panose="020206030504050203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 New Roman" panose="020206030504050203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 New Roman" panose="020206030504050203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 New Roman" panose="02020603050405020304" pitchFamily="18" charset="0"/>
              </a:defRPr>
            </a:lvl1pPr>
          </a:lstStyle>
          <a:p>
            <a:fld id="{627897E2-B060-4A15-A88E-56612D6ECAF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 alt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 altLang="en-US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 altLang="en-US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B3BB17F7-F1B2-4F63-854F-BFCC7BEF37C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8140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x86 Processors 6/e, 2010.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30FD8-E08E-40CD-BE92-3275616BED8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8452106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x86 Processors 6/e, 2010.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30FD8-E08E-40CD-BE92-3275616BED8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6523538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x86 Processors 6/e, 2010.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30FD8-E08E-40CD-BE92-3275616BED8B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16817112"/>
      </p:ext>
    </p:extLst>
  </p:cSld>
  <p:clrMapOvr>
    <a:masterClrMapping/>
  </p:clrMapOvr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x86 Processors 6/e, 2010.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30FD8-E08E-40CD-BE92-3275616BED8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7272981"/>
      </p:ext>
    </p:extLst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1/30/2020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x86 Processors 6/e, 2010.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30FD8-E08E-40CD-BE92-3275616BED8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1926205"/>
      </p:ext>
    </p:extLst>
  </p:cSld>
  <p:clrMapOvr>
    <a:masterClrMapping/>
  </p:clrMapOvr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1/30/2020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x86 Processors 6/e, 2010.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30FD8-E08E-40CD-BE92-3275616BED8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38418402"/>
      </p:ext>
    </p:extLst>
  </p:cSld>
  <p:clrMapOvr>
    <a:masterClrMapping/>
  </p:clrMapOvr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x86 Processors 6/e, 2010.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1936B-C38A-4113-97B6-97D1881FE8C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23038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x86 Processors 6/e, 2010.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E3AF2-CCD7-4C08-9462-29C905D26F1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989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x86 Processors 6/e, 2010.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67E4E-C807-4066-BA61-062FDC93326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8182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x86 Processors 6/e, 2010.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BAE6C-E6BD-49C7-8458-093C65F4817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1628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x86 Processors 6/e, 2010.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F03B4-5391-4481-BA8C-2F5B1E5DA7A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5865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1/30/2020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x86 Processors 6/e, 2010.</a:t>
            </a: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BE5D-933D-4FD2-9831-F224BD0D5E7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635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1/30/2020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x86 Processors 6/e, 2010.</a:t>
            </a:r>
            <a:endParaRPr lang="en-US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EFBE3-25FD-4DDC-B4FF-8C7EE0B601D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065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1/30/2020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x86 Processors 6/e, 2010.</a:t>
            </a:r>
            <a:endParaRPr lang="en-US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97B5C-3803-4B86-AEE3-6C558BE9F1F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9057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1/30/2020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x86 Processors 6/e, 2010.</a:t>
            </a:r>
            <a:endParaRPr lang="en-US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0A688-3BB6-4B3C-AC31-86E22994650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634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x86 Processors 6/e, 2010.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6190E-34C5-4444-B57D-421DE01388D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9542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smtClean="0"/>
              <a:t>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r>
              <a:rPr lang="en-US" altLang="en-US" smtClean="0"/>
              <a:t>Irvine, Kip R. Assembly Language for x86 Processors 6/e, 2010.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530FD8-E08E-40CD-BE92-3275616BED8B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3" name="Text Box 12"/>
          <p:cNvSpPr txBox="1">
            <a:spLocks noChangeArrowheads="1"/>
          </p:cNvSpPr>
          <p:nvPr userDrawn="1"/>
        </p:nvSpPr>
        <p:spPr bwMode="auto">
          <a:xfrm>
            <a:off x="914400" y="5867400"/>
            <a:ext cx="29464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endParaRPr lang="en-US" altLang="en-US" sz="1800"/>
          </a:p>
        </p:txBody>
      </p:sp>
    </p:spTree>
    <p:extLst>
      <p:ext uri="{BB962C8B-B14F-4D97-AF65-F5344CB8AC3E}">
        <p14:creationId xmlns:p14="http://schemas.microsoft.com/office/powerpoint/2010/main" val="105361310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  <p:sldLayoutId id="2147483712" r:id="rId15"/>
    <p:sldLayoutId id="2147483713" r:id="rId16"/>
    <p:sldLayoutId id="2147483714" r:id="rId17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png"/><Relationship Id="rId4" Type="http://schemas.openxmlformats.org/officeDocument/2006/relationships/image" Target="../media/image6.w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9.png"/><Relationship Id="rId4" Type="http://schemas.openxmlformats.org/officeDocument/2006/relationships/image" Target="../media/image8.wmf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3.png"/><Relationship Id="rId4" Type="http://schemas.openxmlformats.org/officeDocument/2006/relationships/image" Target="../media/image12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206638" y="1657350"/>
            <a:ext cx="7258050" cy="2628900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7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alt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Computer Architecture &amp;</a:t>
            </a:r>
            <a:br>
              <a:rPr lang="en-US" alt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Assembly Language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2206638" y="4629151"/>
            <a:ext cx="6111888" cy="646065"/>
          </a:xfrm>
          <a:prstGeom prst="rect">
            <a:avLst/>
          </a:prstGeom>
        </p:spPr>
        <p:txBody>
          <a:bodyPr vert="horz" lIns="68580" tIns="34290" rIns="68580" bIns="3429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None/>
              <a:defRPr sz="2000" b="0" i="0" kern="1200" cap="all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en-US" altLang="en-US" sz="1800" dirty="0"/>
              <a:t>Conditional Processing</a:t>
            </a:r>
          </a:p>
        </p:txBody>
      </p:sp>
    </p:spTree>
    <p:extLst>
      <p:ext uri="{BB962C8B-B14F-4D97-AF65-F5344CB8AC3E}">
        <p14:creationId xmlns:p14="http://schemas.microsoft.com/office/powerpoint/2010/main" val="7780914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Applications </a:t>
            </a:r>
            <a:r>
              <a:rPr lang="en-US" altLang="en-US" sz="2400"/>
              <a:t> (1 of 5)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57EE0011-EE69-4F07-B17A-685A27565B79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76803" name="Text Box 3"/>
          <p:cNvSpPr txBox="1">
            <a:spLocks noChangeArrowheads="1"/>
          </p:cNvSpPr>
          <p:nvPr/>
        </p:nvSpPr>
        <p:spPr bwMode="auto">
          <a:xfrm>
            <a:off x="2514600" y="2514600"/>
            <a:ext cx="6934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37160" tIns="182880" rIns="137160" bIns="182880"/>
          <a:lstStyle>
            <a:lvl1pPr>
              <a:tabLst>
                <a:tab pos="457200" algn="l"/>
                <a:tab pos="365601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365601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365601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365601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365601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601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601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601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601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al,'a'	; AL = 01100001b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and al,11011111b	; AL = 01000001b</a:t>
            </a:r>
          </a:p>
        </p:txBody>
      </p:sp>
      <p:sp>
        <p:nvSpPr>
          <p:cNvPr id="76804" name="Text Box 4"/>
          <p:cNvSpPr txBox="1">
            <a:spLocks noChangeArrowheads="1"/>
          </p:cNvSpPr>
          <p:nvPr/>
        </p:nvSpPr>
        <p:spPr bwMode="auto">
          <a:xfrm>
            <a:off x="2209800" y="1066800"/>
            <a:ext cx="7696200" cy="1074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>
            <a:lvl1pPr marL="2286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143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2100">
                <a:latin typeface="Arial" panose="020B0604020202020204" pitchFamily="34" charset="0"/>
              </a:rPr>
              <a:t>Task: Convert the character in AL to upper case.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2100">
                <a:latin typeface="Arial" panose="020B0604020202020204" pitchFamily="34" charset="0"/>
              </a:rPr>
              <a:t>Solution: Use the AND instruction to clear bit 5.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Applications</a:t>
            </a:r>
            <a:r>
              <a:rPr lang="en-US" altLang="en-US" sz="2400"/>
              <a:t>  (2 of 5)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1645C0DE-5B7F-4D95-B09A-5518425BC2E5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88067" name="Text Box 3"/>
          <p:cNvSpPr txBox="1">
            <a:spLocks noChangeArrowheads="1"/>
          </p:cNvSpPr>
          <p:nvPr/>
        </p:nvSpPr>
        <p:spPr bwMode="auto">
          <a:xfrm>
            <a:off x="2743200" y="2590800"/>
            <a:ext cx="69342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37160" tIns="182880" rIns="137160" bIns="182880"/>
          <a:lstStyle>
            <a:lvl1pPr>
              <a:tabLst>
                <a:tab pos="457200" algn="l"/>
                <a:tab pos="365601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365601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365601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365601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365601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601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601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601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601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al,6	; AL = 00000110b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or  al,00110000b	; AL = 00110110b</a:t>
            </a:r>
          </a:p>
        </p:txBody>
      </p:sp>
      <p:sp>
        <p:nvSpPr>
          <p:cNvPr id="88068" name="Text Box 4"/>
          <p:cNvSpPr txBox="1">
            <a:spLocks noChangeArrowheads="1"/>
          </p:cNvSpPr>
          <p:nvPr/>
        </p:nvSpPr>
        <p:spPr bwMode="auto">
          <a:xfrm>
            <a:off x="2209800" y="1066801"/>
            <a:ext cx="7239000" cy="139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>
            <a:lvl1pPr marL="2857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143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2100">
                <a:latin typeface="Arial" panose="020B0604020202020204" pitchFamily="34" charset="0"/>
              </a:rPr>
              <a:t>Task: Convert a binary decimal byte into its equivalent ASCII decimal digit.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2100">
                <a:latin typeface="Arial" panose="020B0604020202020204" pitchFamily="34" charset="0"/>
              </a:rPr>
              <a:t>Solution: Use the OR instruction to set bits 4 and 5.</a:t>
            </a:r>
          </a:p>
        </p:txBody>
      </p:sp>
      <p:sp>
        <p:nvSpPr>
          <p:cNvPr id="88070" name="Text Box 6"/>
          <p:cNvSpPr txBox="1">
            <a:spLocks noChangeArrowheads="1"/>
          </p:cNvSpPr>
          <p:nvPr/>
        </p:nvSpPr>
        <p:spPr bwMode="auto">
          <a:xfrm>
            <a:off x="2590800" y="3962400"/>
            <a:ext cx="64770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The ASCII digit '6' = 00110110b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Applications</a:t>
            </a:r>
            <a:r>
              <a:rPr lang="en-US" altLang="en-US" sz="2400"/>
              <a:t>  (3 of 5)</a:t>
            </a:r>
            <a:endParaRPr lang="en-US" alt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2602F2FD-A8A3-41F8-BCE1-C552505751F7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89091" name="Text Box 3"/>
          <p:cNvSpPr txBox="1">
            <a:spLocks noChangeArrowheads="1"/>
          </p:cNvSpPr>
          <p:nvPr/>
        </p:nvSpPr>
        <p:spPr bwMode="auto">
          <a:xfrm>
            <a:off x="2286000" y="2743200"/>
            <a:ext cx="71628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37160" tIns="182880" rIns="137160" bIns="182880"/>
          <a:lstStyle>
            <a:lvl1pPr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ax,40h	; BIOS segment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ds,ax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bx,17h	; keyboard flag byte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or BYTE PTR [bx],01000000b	; CapsLock on</a:t>
            </a:r>
          </a:p>
        </p:txBody>
      </p:sp>
      <p:sp>
        <p:nvSpPr>
          <p:cNvPr id="89092" name="Text Box 4"/>
          <p:cNvSpPr txBox="1">
            <a:spLocks noChangeArrowheads="1"/>
          </p:cNvSpPr>
          <p:nvPr/>
        </p:nvSpPr>
        <p:spPr bwMode="auto">
          <a:xfrm>
            <a:off x="2209800" y="1066801"/>
            <a:ext cx="7696200" cy="145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>
            <a:lvl1pPr marL="2857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143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2100">
                <a:latin typeface="Arial" panose="020B0604020202020204" pitchFamily="34" charset="0"/>
              </a:rPr>
              <a:t>Task: Turn on the keyboard CapsLock key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2100">
                <a:latin typeface="Arial" panose="020B0604020202020204" pitchFamily="34" charset="0"/>
              </a:rPr>
              <a:t>Solution: Use the OR instruction to set bit 6 in the keyboard flag byte at 0040:0017h in the BIOS data area.</a:t>
            </a:r>
          </a:p>
        </p:txBody>
      </p:sp>
      <p:sp>
        <p:nvSpPr>
          <p:cNvPr id="89094" name="Text Box 6"/>
          <p:cNvSpPr txBox="1">
            <a:spLocks noChangeArrowheads="1"/>
          </p:cNvSpPr>
          <p:nvPr/>
        </p:nvSpPr>
        <p:spPr bwMode="auto">
          <a:xfrm>
            <a:off x="2286000" y="4572001"/>
            <a:ext cx="73152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This code only runs in Real-address mode, and it does not work under Windows NT, 2000, or XP.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9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4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Applications</a:t>
            </a:r>
            <a:r>
              <a:rPr lang="en-US" altLang="en-US" sz="2400"/>
              <a:t>  (4 of 5)</a:t>
            </a:r>
            <a:endParaRPr lang="en-US" altLang="en-US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7742047B-AAC4-4BBA-B9D1-F88FC0E7B9FC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90115" name="Text Box 3"/>
          <p:cNvSpPr txBox="1">
            <a:spLocks noChangeArrowheads="1"/>
          </p:cNvSpPr>
          <p:nvPr/>
        </p:nvSpPr>
        <p:spPr bwMode="auto">
          <a:xfrm>
            <a:off x="2286000" y="2743200"/>
            <a:ext cx="716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37160" tIns="182880" rIns="137160" bIns="182880"/>
          <a:lstStyle>
            <a:lvl1pPr>
              <a:tabLst>
                <a:tab pos="457200" algn="l"/>
                <a:tab pos="3200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3200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3200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3200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3200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200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200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200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200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ax,wordVal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and ax,1	; low bit set?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jz  EvenValue	; jump if Zero flag set</a:t>
            </a:r>
          </a:p>
        </p:txBody>
      </p:sp>
      <p:sp>
        <p:nvSpPr>
          <p:cNvPr id="90116" name="Text Box 4"/>
          <p:cNvSpPr txBox="1">
            <a:spLocks noChangeArrowheads="1"/>
          </p:cNvSpPr>
          <p:nvPr/>
        </p:nvSpPr>
        <p:spPr bwMode="auto">
          <a:xfrm>
            <a:off x="2209800" y="1066801"/>
            <a:ext cx="7239000" cy="145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>
            <a:lvl1pPr marL="2857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143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2100">
                <a:latin typeface="Arial" panose="020B0604020202020204" pitchFamily="34" charset="0"/>
              </a:rPr>
              <a:t>Task: Jump to a label if an integer is even.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2100">
                <a:latin typeface="Arial" panose="020B0604020202020204" pitchFamily="34" charset="0"/>
              </a:rPr>
              <a:t>Solution: AND the lowest bit with a 1. If the result is Zero, the number was even.</a:t>
            </a:r>
          </a:p>
        </p:txBody>
      </p:sp>
      <p:sp>
        <p:nvSpPr>
          <p:cNvPr id="90117" name="Text Box 5"/>
          <p:cNvSpPr txBox="1">
            <a:spLocks noChangeArrowheads="1"/>
          </p:cNvSpPr>
          <p:nvPr/>
        </p:nvSpPr>
        <p:spPr bwMode="auto">
          <a:xfrm>
            <a:off x="2286000" y="4191000"/>
            <a:ext cx="73152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JZ (jump if Zero) is covered in Section 6.3.</a:t>
            </a:r>
          </a:p>
        </p:txBody>
      </p:sp>
      <p:sp>
        <p:nvSpPr>
          <p:cNvPr id="90118" name="Text Box 6"/>
          <p:cNvSpPr txBox="1">
            <a:spLocks noChangeArrowheads="1"/>
          </p:cNvSpPr>
          <p:nvPr/>
        </p:nvSpPr>
        <p:spPr bwMode="auto">
          <a:xfrm>
            <a:off x="2362200" y="5105401"/>
            <a:ext cx="7391400" cy="830997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solidFill>
                  <a:schemeClr val="tx2"/>
                </a:solidFill>
              </a:rPr>
              <a:t>Your turn: Write code that jumps to a label if an integer is negative.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0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8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Applications</a:t>
            </a:r>
            <a:r>
              <a:rPr lang="en-US" altLang="en-US" sz="2400"/>
              <a:t>  (5 of 5)</a:t>
            </a:r>
            <a:endParaRPr lang="en-US" alt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5897AD66-FAA1-4810-93EC-E580D29E9C6C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91139" name="Text Box 3"/>
          <p:cNvSpPr txBox="1">
            <a:spLocks noChangeArrowheads="1"/>
          </p:cNvSpPr>
          <p:nvPr/>
        </p:nvSpPr>
        <p:spPr bwMode="auto">
          <a:xfrm>
            <a:off x="2286000" y="2743200"/>
            <a:ext cx="71628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37160" tIns="182880" rIns="137160" bIns="182880"/>
          <a:lstStyle>
            <a:lvl1pPr>
              <a:tabLst>
                <a:tab pos="457200" algn="l"/>
                <a:tab pos="3200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3200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3200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3200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3200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200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200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200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200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or  al,al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jnz IsNotZero	; jump if not zero</a:t>
            </a:r>
          </a:p>
        </p:txBody>
      </p:sp>
      <p:sp>
        <p:nvSpPr>
          <p:cNvPr id="91140" name="Text Box 4"/>
          <p:cNvSpPr txBox="1">
            <a:spLocks noChangeArrowheads="1"/>
          </p:cNvSpPr>
          <p:nvPr/>
        </p:nvSpPr>
        <p:spPr bwMode="auto">
          <a:xfrm>
            <a:off x="2209800" y="1066801"/>
            <a:ext cx="7239000" cy="145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>
            <a:lvl1pPr marL="2857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143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2100" dirty="0">
                <a:latin typeface="Arial" panose="020B0604020202020204" pitchFamily="34" charset="0"/>
              </a:rPr>
              <a:t>Task: Jump to a label if the value in AL is not zero.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2100" dirty="0">
                <a:latin typeface="Arial" panose="020B0604020202020204" pitchFamily="34" charset="0"/>
              </a:rPr>
              <a:t>Solution: OR the byte with itself, then use the JNZ (jump if not zero) instruction.</a:t>
            </a:r>
          </a:p>
        </p:txBody>
      </p:sp>
      <p:sp>
        <p:nvSpPr>
          <p:cNvPr id="91143" name="Text Box 7"/>
          <p:cNvSpPr txBox="1">
            <a:spLocks noChangeArrowheads="1"/>
          </p:cNvSpPr>
          <p:nvPr/>
        </p:nvSpPr>
        <p:spPr bwMode="auto">
          <a:xfrm>
            <a:off x="2286000" y="4876800"/>
            <a:ext cx="71628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ORing any number with itself does not change its value.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1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43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TEST Instruction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143000"/>
            <a:ext cx="7772400" cy="1676400"/>
          </a:xfrm>
        </p:spPr>
        <p:txBody>
          <a:bodyPr/>
          <a:lstStyle/>
          <a:p>
            <a:r>
              <a:rPr lang="en-US" altLang="en-US"/>
              <a:t>Performs a nondestructive AND operation between each pair of matching bits in two operands</a:t>
            </a:r>
          </a:p>
          <a:p>
            <a:r>
              <a:rPr lang="en-US" altLang="en-US"/>
              <a:t>No operands are modified, but the Zero flag is affected.</a:t>
            </a:r>
          </a:p>
          <a:p>
            <a:r>
              <a:rPr lang="en-US" altLang="en-US"/>
              <a:t>Example: jump to a label if either bit 0 or bit 1 in AL is set.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972BF7B7-EDB6-4759-954F-9897065E0942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93192" name="Text Box 8"/>
          <p:cNvSpPr txBox="1">
            <a:spLocks noChangeArrowheads="1"/>
          </p:cNvSpPr>
          <p:nvPr/>
        </p:nvSpPr>
        <p:spPr bwMode="auto">
          <a:xfrm>
            <a:off x="3657600" y="2743200"/>
            <a:ext cx="38100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37160" tIns="182880" rIns="137160" bIns="182880"/>
          <a:lstStyle>
            <a:lvl1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test al,00000011b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jnz  ValueFound</a:t>
            </a:r>
          </a:p>
        </p:txBody>
      </p:sp>
      <p:sp>
        <p:nvSpPr>
          <p:cNvPr id="93193" name="Rectangle 9"/>
          <p:cNvSpPr>
            <a:spLocks noChangeArrowheads="1"/>
          </p:cNvSpPr>
          <p:nvPr/>
        </p:nvSpPr>
        <p:spPr bwMode="auto">
          <a:xfrm>
            <a:off x="2209800" y="3810000"/>
            <a:ext cx="777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r>
              <a:rPr lang="en-US" altLang="en-US" sz="2000">
                <a:latin typeface="Arial" panose="020B0604020202020204" pitchFamily="34" charset="0"/>
              </a:rPr>
              <a:t>Example: jump to a label if neither bit 0 nor bit 1 in AL is set.</a:t>
            </a:r>
          </a:p>
        </p:txBody>
      </p:sp>
      <p:sp>
        <p:nvSpPr>
          <p:cNvPr id="93194" name="Text Box 10"/>
          <p:cNvSpPr txBox="1">
            <a:spLocks noChangeArrowheads="1"/>
          </p:cNvSpPr>
          <p:nvPr/>
        </p:nvSpPr>
        <p:spPr bwMode="auto">
          <a:xfrm>
            <a:off x="3657600" y="4343400"/>
            <a:ext cx="38100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37160" tIns="182880" rIns="137160" bIns="182880"/>
          <a:lstStyle>
            <a:lvl1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test al,00000011b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jz   ValueNotFound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CMP Instruction </a:t>
            </a:r>
            <a:r>
              <a:rPr lang="en-US" altLang="en-US" sz="2400"/>
              <a:t> (1 of 3)</a:t>
            </a:r>
          </a:p>
        </p:txBody>
      </p:sp>
      <p:sp>
        <p:nvSpPr>
          <p:cNvPr id="94211" name="Rectangle 1027"/>
          <p:cNvSpPr>
            <a:spLocks noGrp="1" noChangeArrowheads="1"/>
          </p:cNvSpPr>
          <p:nvPr>
            <p:ph idx="1"/>
          </p:nvPr>
        </p:nvSpPr>
        <p:spPr>
          <a:xfrm>
            <a:off x="2209800" y="1143000"/>
            <a:ext cx="7772400" cy="16764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altLang="en-US"/>
              <a:t>Compares the destination operand to the source operand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Nondestructive subtraction of source from destination (destination operand is not changed)</a:t>
            </a:r>
          </a:p>
          <a:p>
            <a:pPr>
              <a:lnSpc>
                <a:spcPct val="90000"/>
              </a:lnSpc>
            </a:pPr>
            <a:r>
              <a:rPr lang="en-US" altLang="en-US"/>
              <a:t>Syntax: </a:t>
            </a:r>
            <a:r>
              <a:rPr lang="en-US" altLang="en-US">
                <a:solidFill>
                  <a:schemeClr val="tx2"/>
                </a:solidFill>
              </a:rPr>
              <a:t>CMP </a:t>
            </a:r>
            <a:r>
              <a:rPr lang="en-US" altLang="en-US" i="1">
                <a:solidFill>
                  <a:schemeClr val="tx2"/>
                </a:solidFill>
              </a:rPr>
              <a:t>destination, source</a:t>
            </a:r>
          </a:p>
          <a:p>
            <a:pPr>
              <a:lnSpc>
                <a:spcPct val="90000"/>
              </a:lnSpc>
            </a:pPr>
            <a:r>
              <a:rPr lang="en-US" altLang="en-US"/>
              <a:t>Example: destination == source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BD326181-4A90-4763-A77E-9FF9F28CCD4F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94212" name="Text Box 1028"/>
          <p:cNvSpPr txBox="1">
            <a:spLocks noChangeArrowheads="1"/>
          </p:cNvSpPr>
          <p:nvPr/>
        </p:nvSpPr>
        <p:spPr bwMode="auto">
          <a:xfrm>
            <a:off x="3048000" y="2895600"/>
            <a:ext cx="60960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37160" tIns="182880" rIns="137160" bIns="182880"/>
          <a:lstStyle>
            <a:lvl1pPr>
              <a:tabLst>
                <a:tab pos="457200" algn="l"/>
                <a:tab pos="32004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32004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32004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32004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32004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2004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2004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2004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2004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al,5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cmp al,5	; Zero flag set</a:t>
            </a:r>
          </a:p>
        </p:txBody>
      </p:sp>
      <p:grpSp>
        <p:nvGrpSpPr>
          <p:cNvPr id="94217" name="Group 1033"/>
          <p:cNvGrpSpPr>
            <a:grpSpLocks/>
          </p:cNvGrpSpPr>
          <p:nvPr/>
        </p:nvGrpSpPr>
        <p:grpSpPr bwMode="auto">
          <a:xfrm>
            <a:off x="2209800" y="4191000"/>
            <a:ext cx="7772400" cy="1447800"/>
            <a:chOff x="432" y="2640"/>
            <a:chExt cx="4896" cy="912"/>
          </a:xfrm>
        </p:grpSpPr>
        <p:sp>
          <p:nvSpPr>
            <p:cNvPr id="94213" name="Rectangle 1029"/>
            <p:cNvSpPr>
              <a:spLocks noChangeArrowheads="1"/>
            </p:cNvSpPr>
            <p:nvPr/>
          </p:nvSpPr>
          <p:spPr bwMode="auto">
            <a:xfrm>
              <a:off x="432" y="2640"/>
              <a:ext cx="489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marL="342900" indent="-3429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20000"/>
                </a:spcBef>
                <a:buClr>
                  <a:schemeClr val="tx1"/>
                </a:buClr>
                <a:buFontTx/>
                <a:buChar char="•"/>
              </a:pPr>
              <a:r>
                <a:rPr lang="en-US" altLang="en-US" sz="2000">
                  <a:latin typeface="Arial" panose="020B0604020202020204" pitchFamily="34" charset="0"/>
                </a:rPr>
                <a:t>Example: destination &lt; source</a:t>
              </a:r>
            </a:p>
          </p:txBody>
        </p:sp>
        <p:sp>
          <p:nvSpPr>
            <p:cNvPr id="94215" name="Text Box 1031"/>
            <p:cNvSpPr txBox="1">
              <a:spLocks noChangeArrowheads="1"/>
            </p:cNvSpPr>
            <p:nvPr/>
          </p:nvSpPr>
          <p:spPr bwMode="auto">
            <a:xfrm>
              <a:off x="960" y="3024"/>
              <a:ext cx="3840" cy="5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37160" tIns="182880" rIns="137160" bIns="182880"/>
            <a:lstStyle>
              <a:lvl1pPr>
                <a:tabLst>
                  <a:tab pos="457200" algn="l"/>
                  <a:tab pos="3200400" algn="l"/>
                  <a:tab pos="41148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>
                <a:tabLst>
                  <a:tab pos="457200" algn="l"/>
                  <a:tab pos="3200400" algn="l"/>
                  <a:tab pos="41148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>
                <a:tabLst>
                  <a:tab pos="457200" algn="l"/>
                  <a:tab pos="3200400" algn="l"/>
                  <a:tab pos="41148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>
                <a:tabLst>
                  <a:tab pos="457200" algn="l"/>
                  <a:tab pos="3200400" algn="l"/>
                  <a:tab pos="41148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>
                <a:tabLst>
                  <a:tab pos="457200" algn="l"/>
                  <a:tab pos="3200400" algn="l"/>
                  <a:tab pos="41148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  <a:tab pos="3200400" algn="l"/>
                  <a:tab pos="41148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  <a:tab pos="3200400" algn="l"/>
                  <a:tab pos="41148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  <a:tab pos="3200400" algn="l"/>
                  <a:tab pos="41148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  <a:tab pos="3200400" algn="l"/>
                  <a:tab pos="41148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en-US" sz="1800" b="1">
                  <a:latin typeface="Courier New" panose="02070309020205020404" pitchFamily="49" charset="0"/>
                </a:rPr>
                <a:t>mov al,4</a:t>
              </a:r>
            </a:p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en-US" sz="1800" b="1">
                  <a:latin typeface="Courier New" panose="02070309020205020404" pitchFamily="49" charset="0"/>
                </a:rPr>
                <a:t>cmp al,5	; Carry flag set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CMP Instruction </a:t>
            </a:r>
            <a:r>
              <a:rPr lang="en-US" altLang="en-US" sz="2400"/>
              <a:t> (2 of 3)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295400"/>
            <a:ext cx="6172200" cy="609600"/>
          </a:xfrm>
        </p:spPr>
        <p:txBody>
          <a:bodyPr/>
          <a:lstStyle/>
          <a:p>
            <a:r>
              <a:rPr lang="en-US" altLang="en-US"/>
              <a:t>Example: destination &gt; source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37E8F9BB-4324-4D8D-8508-5B49CB5F3E2B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95236" name="Text Box 4"/>
          <p:cNvSpPr txBox="1">
            <a:spLocks noChangeArrowheads="1"/>
          </p:cNvSpPr>
          <p:nvPr/>
        </p:nvSpPr>
        <p:spPr bwMode="auto">
          <a:xfrm>
            <a:off x="3048000" y="1905000"/>
            <a:ext cx="60960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37160" tIns="182880" rIns="137160" bIns="182880"/>
          <a:lstStyle>
            <a:lvl1pPr>
              <a:tabLst>
                <a:tab pos="457200" algn="l"/>
                <a:tab pos="32004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32004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32004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32004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32004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2004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2004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2004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2004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al,6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cmp al,5	; ZF = 0, CF = 0</a:t>
            </a:r>
          </a:p>
        </p:txBody>
      </p:sp>
      <p:sp>
        <p:nvSpPr>
          <p:cNvPr id="95237" name="Rectangle 5"/>
          <p:cNvSpPr>
            <a:spLocks noChangeArrowheads="1"/>
          </p:cNvSpPr>
          <p:nvPr/>
        </p:nvSpPr>
        <p:spPr bwMode="auto">
          <a:xfrm>
            <a:off x="3200400" y="3048000"/>
            <a:ext cx="5638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20000"/>
              </a:spcBef>
              <a:buClr>
                <a:schemeClr val="tx1"/>
              </a:buClr>
            </a:pPr>
            <a:r>
              <a:rPr lang="en-US" altLang="en-US" sz="2000">
                <a:latin typeface="Arial" panose="020B0604020202020204" pitchFamily="34" charset="0"/>
              </a:rPr>
              <a:t>(both the Zero and Carry flags are clear)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CMP Instruction </a:t>
            </a:r>
            <a:r>
              <a:rPr lang="en-US" altLang="en-US" sz="2400"/>
              <a:t> (3 of 3)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2362200"/>
            <a:ext cx="6172200" cy="609600"/>
          </a:xfrm>
        </p:spPr>
        <p:txBody>
          <a:bodyPr/>
          <a:lstStyle/>
          <a:p>
            <a:r>
              <a:rPr lang="en-US" altLang="en-US"/>
              <a:t>Example: destination &gt; source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6DE1031D-700A-4782-B17B-C673030E9B5B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96260" name="Text Box 4"/>
          <p:cNvSpPr txBox="1">
            <a:spLocks noChangeArrowheads="1"/>
          </p:cNvSpPr>
          <p:nvPr/>
        </p:nvSpPr>
        <p:spPr bwMode="auto">
          <a:xfrm>
            <a:off x="2667000" y="2819400"/>
            <a:ext cx="68580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37160" tIns="182880" rIns="137160" bIns="182880"/>
          <a:lstStyle>
            <a:lvl1pPr>
              <a:tabLst>
                <a:tab pos="457200" algn="l"/>
                <a:tab pos="2743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2743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2743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2743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2743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2743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2743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2743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2743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al,5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cmp al,-2	; Sign flag == Overflow flag</a:t>
            </a:r>
          </a:p>
        </p:txBody>
      </p:sp>
      <p:sp>
        <p:nvSpPr>
          <p:cNvPr id="96262" name="Text Box 6"/>
          <p:cNvSpPr txBox="1">
            <a:spLocks noChangeArrowheads="1"/>
          </p:cNvSpPr>
          <p:nvPr/>
        </p:nvSpPr>
        <p:spPr bwMode="auto">
          <a:xfrm>
            <a:off x="2590800" y="1143001"/>
            <a:ext cx="70866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The comparisons shown here are performed with signed integers.</a:t>
            </a:r>
          </a:p>
        </p:txBody>
      </p:sp>
      <p:sp>
        <p:nvSpPr>
          <p:cNvPr id="96263" name="Rectangle 7"/>
          <p:cNvSpPr>
            <a:spLocks noChangeArrowheads="1"/>
          </p:cNvSpPr>
          <p:nvPr/>
        </p:nvSpPr>
        <p:spPr bwMode="auto">
          <a:xfrm>
            <a:off x="2209800" y="3962400"/>
            <a:ext cx="6172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r>
              <a:rPr lang="en-US" altLang="en-US" sz="2000">
                <a:latin typeface="Arial" panose="020B0604020202020204" pitchFamily="34" charset="0"/>
              </a:rPr>
              <a:t>Example: destination &lt; source</a:t>
            </a:r>
          </a:p>
        </p:txBody>
      </p:sp>
      <p:sp>
        <p:nvSpPr>
          <p:cNvPr id="96264" name="Text Box 8"/>
          <p:cNvSpPr txBox="1">
            <a:spLocks noChangeArrowheads="1"/>
          </p:cNvSpPr>
          <p:nvPr/>
        </p:nvSpPr>
        <p:spPr bwMode="auto">
          <a:xfrm>
            <a:off x="2667000" y="4419600"/>
            <a:ext cx="68580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37160" tIns="182880" rIns="137160" bIns="182880"/>
          <a:lstStyle>
            <a:lvl1pPr>
              <a:tabLst>
                <a:tab pos="457200" algn="l"/>
                <a:tab pos="2743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2743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2743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2743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2743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2743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2743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2743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2743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al,-1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cmp al,5	; Sign flag </a:t>
            </a:r>
            <a:r>
              <a:rPr lang="en-US" altLang="en-US" sz="1800" b="1">
                <a:latin typeface="Courier New" panose="02070309020205020404" pitchFamily="49" charset="0"/>
                <a:sym typeface="Symbol" panose="05050102010706020507" pitchFamily="18" charset="2"/>
              </a:rPr>
              <a:t>!=</a:t>
            </a:r>
            <a:r>
              <a:rPr lang="en-US" altLang="en-US" sz="1800" b="1">
                <a:latin typeface="Courier New" panose="02070309020205020404" pitchFamily="49" charset="0"/>
              </a:rPr>
              <a:t> Overflow flag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What's Next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idx="1"/>
          </p:nvPr>
        </p:nvSpPr>
        <p:spPr>
          <a:xfrm>
            <a:off x="3124200" y="1524000"/>
            <a:ext cx="6324600" cy="3048000"/>
          </a:xfrm>
        </p:spPr>
        <p:txBody>
          <a:bodyPr/>
          <a:lstStyle/>
          <a:p>
            <a:r>
              <a:rPr lang="en-US" altLang="en-US"/>
              <a:t>Boolean and Comparison Instructions</a:t>
            </a:r>
          </a:p>
          <a:p>
            <a:r>
              <a:rPr lang="en-US" altLang="en-US" b="1">
                <a:solidFill>
                  <a:schemeClr val="tx2"/>
                </a:solidFill>
              </a:rPr>
              <a:t>Conditional Jumps</a:t>
            </a:r>
          </a:p>
          <a:p>
            <a:r>
              <a:rPr lang="en-US" altLang="en-US"/>
              <a:t>Conditional Loop Instructions</a:t>
            </a:r>
          </a:p>
          <a:p>
            <a:r>
              <a:rPr lang="en-US" altLang="en-US"/>
              <a:t>Conditional Structures</a:t>
            </a:r>
          </a:p>
          <a:p>
            <a:r>
              <a:rPr lang="en-US" altLang="en-US"/>
              <a:t>Application: Finite-State Machines</a:t>
            </a:r>
          </a:p>
          <a:p>
            <a:r>
              <a:rPr lang="en-US" altLang="en-US"/>
              <a:t>Conditional Control Flow Directives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7251F9CF-F242-4A4A-B011-0BC2B4D3F908}" type="slidenum">
              <a:rPr lang="en-US" altLang="en-US"/>
              <a:pPr/>
              <a:t>19</a:t>
            </a:fld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Boolean and Comparison Instructions</a:t>
            </a:r>
          </a:p>
        </p:txBody>
      </p:sp>
      <p:sp>
        <p:nvSpPr>
          <p:cNvPr id="121859" name="Rectangle 1027"/>
          <p:cNvSpPr>
            <a:spLocks noGrp="1" noChangeArrowheads="1"/>
          </p:cNvSpPr>
          <p:nvPr>
            <p:ph idx="1"/>
          </p:nvPr>
        </p:nvSpPr>
        <p:spPr>
          <a:xfrm>
            <a:off x="4267200" y="1371600"/>
            <a:ext cx="5486400" cy="3733800"/>
          </a:xfrm>
        </p:spPr>
        <p:txBody>
          <a:bodyPr/>
          <a:lstStyle/>
          <a:p>
            <a:r>
              <a:rPr lang="en-US" altLang="en-US"/>
              <a:t>CPU Status Flags</a:t>
            </a:r>
          </a:p>
          <a:p>
            <a:r>
              <a:rPr lang="en-US" altLang="en-US"/>
              <a:t>AND Instruction</a:t>
            </a:r>
          </a:p>
          <a:p>
            <a:r>
              <a:rPr lang="en-US" altLang="en-US"/>
              <a:t>OR Instruction</a:t>
            </a:r>
          </a:p>
          <a:p>
            <a:r>
              <a:rPr lang="en-US" altLang="en-US"/>
              <a:t>XOR Instruction</a:t>
            </a:r>
          </a:p>
          <a:p>
            <a:r>
              <a:rPr lang="en-US" altLang="en-US"/>
              <a:t>NOT Instruction</a:t>
            </a:r>
          </a:p>
          <a:p>
            <a:r>
              <a:rPr lang="en-US" altLang="en-US"/>
              <a:t>Applications</a:t>
            </a:r>
          </a:p>
          <a:p>
            <a:r>
              <a:rPr lang="en-US" altLang="en-US"/>
              <a:t>TEST Instruction </a:t>
            </a:r>
          </a:p>
          <a:p>
            <a:r>
              <a:rPr lang="en-US" altLang="en-US"/>
              <a:t>CMP Instruction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9121E6D6-2E0C-4F59-B253-F206588BA81A}" type="slidenum">
              <a:rPr lang="en-US" altLang="en-US"/>
              <a:pPr/>
              <a:t>2</a:t>
            </a:fld>
            <a:endParaRPr lang="en-US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Conditional Jumps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idx="1"/>
          </p:nvPr>
        </p:nvSpPr>
        <p:spPr>
          <a:xfrm>
            <a:off x="3048000" y="1219200"/>
            <a:ext cx="6477000" cy="4495800"/>
          </a:xfrm>
        </p:spPr>
        <p:txBody>
          <a:bodyPr/>
          <a:lstStyle/>
          <a:p>
            <a:r>
              <a:rPr lang="en-US" altLang="en-US" sz="2800"/>
              <a:t>Jumps Based On . . .</a:t>
            </a:r>
          </a:p>
          <a:p>
            <a:pPr lvl="1"/>
            <a:r>
              <a:rPr lang="en-US" altLang="en-US" sz="2600"/>
              <a:t>Specific flags</a:t>
            </a:r>
          </a:p>
          <a:p>
            <a:pPr lvl="1"/>
            <a:r>
              <a:rPr lang="en-US" altLang="en-US" sz="2600"/>
              <a:t>Equality</a:t>
            </a:r>
          </a:p>
          <a:p>
            <a:pPr lvl="1"/>
            <a:r>
              <a:rPr lang="en-US" altLang="en-US" sz="2600"/>
              <a:t>Unsigned comparisons</a:t>
            </a:r>
          </a:p>
          <a:p>
            <a:pPr lvl="1"/>
            <a:r>
              <a:rPr lang="en-US" altLang="en-US" sz="2600"/>
              <a:t>Signed Comparisons</a:t>
            </a:r>
          </a:p>
          <a:p>
            <a:r>
              <a:rPr lang="en-US" altLang="en-US" sz="2800"/>
              <a:t>Applications</a:t>
            </a:r>
          </a:p>
          <a:p>
            <a:r>
              <a:rPr lang="en-US" altLang="en-US" sz="2800"/>
              <a:t>Encrypting a String</a:t>
            </a:r>
          </a:p>
          <a:p>
            <a:r>
              <a:rPr lang="en-US" altLang="en-US" sz="2800"/>
              <a:t>Bit Test (BT) Instruction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DFADA6C0-1CA9-4DB0-9F0F-F73FA048A888}" type="slidenum">
              <a:rPr lang="en-US" altLang="en-US"/>
              <a:pPr/>
              <a:t>20</a:t>
            </a:fld>
            <a:endParaRPr lang="en-US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J</a:t>
            </a:r>
            <a:r>
              <a:rPr lang="en-US" altLang="en-US" sz="2800" i="1"/>
              <a:t>cond</a:t>
            </a:r>
            <a:r>
              <a:rPr lang="en-US" altLang="en-US"/>
              <a:t> Instruction</a:t>
            </a:r>
          </a:p>
        </p:txBody>
      </p:sp>
      <p:sp>
        <p:nvSpPr>
          <p:cNvPr id="150531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143000"/>
            <a:ext cx="7772400" cy="4191000"/>
          </a:xfrm>
        </p:spPr>
        <p:txBody>
          <a:bodyPr/>
          <a:lstStyle/>
          <a:p>
            <a:r>
              <a:rPr lang="en-US" altLang="en-US"/>
              <a:t>A conditional jump instruction branches to a label when specific register or flag conditions are met</a:t>
            </a:r>
          </a:p>
          <a:p>
            <a:pPr lvl="1">
              <a:buFontTx/>
              <a:buNone/>
            </a:pPr>
            <a:endParaRPr lang="en-US" altLang="en-US"/>
          </a:p>
          <a:p>
            <a:r>
              <a:rPr lang="en-US" altLang="en-US"/>
              <a:t>Specific jumps:</a:t>
            </a:r>
          </a:p>
          <a:p>
            <a:pPr lvl="1">
              <a:buFontTx/>
              <a:buNone/>
            </a:pPr>
            <a:r>
              <a:rPr lang="en-US" altLang="en-US"/>
              <a:t>JB, JC - jump to a label if the Carry flag is set</a:t>
            </a:r>
          </a:p>
          <a:p>
            <a:pPr lvl="1">
              <a:buFontTx/>
              <a:buNone/>
            </a:pPr>
            <a:r>
              <a:rPr lang="en-US" altLang="en-US"/>
              <a:t>JE, JZ - jump to a label if the Zero flag is set</a:t>
            </a:r>
          </a:p>
          <a:p>
            <a:pPr lvl="1">
              <a:buFontTx/>
              <a:buNone/>
            </a:pPr>
            <a:r>
              <a:rPr lang="en-US" altLang="en-US"/>
              <a:t>JS - jump to a label if the Sign flag is set</a:t>
            </a:r>
          </a:p>
          <a:p>
            <a:pPr lvl="1">
              <a:buFontTx/>
              <a:buNone/>
            </a:pPr>
            <a:r>
              <a:rPr lang="en-US" altLang="en-US"/>
              <a:t>JNE, JNZ - jump to a label if the Zero flag is clear</a:t>
            </a:r>
          </a:p>
          <a:p>
            <a:pPr lvl="1">
              <a:buFontTx/>
              <a:buNone/>
            </a:pPr>
            <a:r>
              <a:rPr lang="en-US" altLang="en-US"/>
              <a:t>JECXZ - jump to a label if ECX = 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65FF4568-1199-4D9F-89D4-1BCBB6845D07}" type="slidenum">
              <a:rPr lang="en-US" altLang="en-US"/>
              <a:pPr/>
              <a:t>21</a:t>
            </a:fld>
            <a:endParaRPr lang="en-US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J</a:t>
            </a:r>
            <a:r>
              <a:rPr lang="en-US" altLang="en-US" sz="2800" i="1"/>
              <a:t>cond</a:t>
            </a:r>
            <a:r>
              <a:rPr lang="en-US" altLang="en-US"/>
              <a:t> Ranges</a:t>
            </a:r>
          </a:p>
        </p:txBody>
      </p:sp>
      <p:sp>
        <p:nvSpPr>
          <p:cNvPr id="157699" name="Rectangle 1027"/>
          <p:cNvSpPr>
            <a:spLocks noGrp="1" noChangeArrowheads="1"/>
          </p:cNvSpPr>
          <p:nvPr>
            <p:ph idx="1"/>
          </p:nvPr>
        </p:nvSpPr>
        <p:spPr>
          <a:xfrm>
            <a:off x="2209800" y="1143000"/>
            <a:ext cx="7772400" cy="4191000"/>
          </a:xfrm>
        </p:spPr>
        <p:txBody>
          <a:bodyPr/>
          <a:lstStyle/>
          <a:p>
            <a:r>
              <a:rPr lang="en-US" altLang="en-US"/>
              <a:t>Prior to the 386:</a:t>
            </a:r>
          </a:p>
          <a:p>
            <a:pPr lvl="1"/>
            <a:r>
              <a:rPr lang="en-US" altLang="en-US"/>
              <a:t>jump must be within –128 to +127 bytes from current location counter</a:t>
            </a:r>
          </a:p>
          <a:p>
            <a:r>
              <a:rPr lang="en-US" altLang="en-US"/>
              <a:t>x86 processors:</a:t>
            </a:r>
          </a:p>
          <a:p>
            <a:pPr lvl="1"/>
            <a:r>
              <a:rPr lang="en-US" altLang="en-US"/>
              <a:t>32-bit offset permits jump anywhere in memory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636348BC-C082-47E3-9CAD-2DCB9798A5DC}" type="slidenum">
              <a:rPr lang="en-US" altLang="en-US"/>
              <a:pPr/>
              <a:t>22</a:t>
            </a:fld>
            <a:endParaRPr lang="en-US" alt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Jumps Based on Specific Flags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AD06C286-782D-4A21-B87F-8DC3BBE50EE4}" type="slidenum">
              <a:rPr lang="en-US" altLang="en-US"/>
              <a:pPr/>
              <a:t>23</a:t>
            </a:fld>
            <a:endParaRPr lang="en-US" altLang="en-US"/>
          </a:p>
        </p:txBody>
      </p:sp>
      <p:pic>
        <p:nvPicPr>
          <p:cNvPr id="9728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219200"/>
            <a:ext cx="5486400" cy="41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Jumps Based on Equality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12CBFD53-B40C-4856-B592-7F3EC3702F63}" type="slidenum">
              <a:rPr lang="en-US" altLang="en-US"/>
              <a:pPr/>
              <a:t>24</a:t>
            </a:fld>
            <a:endParaRPr lang="en-US" altLang="en-US"/>
          </a:p>
        </p:txBody>
      </p:sp>
      <p:pic>
        <p:nvPicPr>
          <p:cNvPr id="9830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447800"/>
            <a:ext cx="4953000" cy="178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Jumps Based on Unsigned Comparisons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1CBB592B-2AC8-4DC5-8299-EFEAACA6A2B3}" type="slidenum">
              <a:rPr lang="en-US" altLang="en-US"/>
              <a:pPr/>
              <a:t>25</a:t>
            </a:fld>
            <a:endParaRPr lang="en-US" altLang="en-US"/>
          </a:p>
        </p:txBody>
      </p:sp>
      <p:pic>
        <p:nvPicPr>
          <p:cNvPr id="9933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052637"/>
            <a:ext cx="6705600" cy="328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Jumps Based on Signed Comparisons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7E4CFA55-2AD0-4624-B7E3-FFECF852533D}" type="slidenum">
              <a:rPr lang="en-US" altLang="en-US"/>
              <a:pPr/>
              <a:t>26</a:t>
            </a:fld>
            <a:endParaRPr lang="en-US" altLang="en-US"/>
          </a:p>
        </p:txBody>
      </p:sp>
      <p:pic>
        <p:nvPicPr>
          <p:cNvPr id="10035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057400"/>
            <a:ext cx="6781800" cy="3313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Applications </a:t>
            </a:r>
            <a:r>
              <a:rPr lang="en-US" altLang="en-US" sz="2400"/>
              <a:t> (1 of 5)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11A24781-BBE1-442C-A5D6-3B7B0F1D8B94}" type="slidenum">
              <a:rPr lang="en-US" altLang="en-US"/>
              <a:pPr/>
              <a:t>27</a:t>
            </a:fld>
            <a:endParaRPr lang="en-US" altLang="en-US"/>
          </a:p>
        </p:txBody>
      </p:sp>
      <p:sp>
        <p:nvSpPr>
          <p:cNvPr id="101379" name="Text Box 3"/>
          <p:cNvSpPr txBox="1">
            <a:spLocks noChangeArrowheads="1"/>
          </p:cNvSpPr>
          <p:nvPr/>
        </p:nvSpPr>
        <p:spPr bwMode="auto">
          <a:xfrm>
            <a:off x="3124200" y="2209800"/>
            <a:ext cx="48006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37160" tIns="182880" rIns="137160" bIns="182880"/>
          <a:lstStyle>
            <a:lvl1pPr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cmp eax,ebx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ja  Larger</a:t>
            </a:r>
          </a:p>
        </p:txBody>
      </p:sp>
      <p:sp>
        <p:nvSpPr>
          <p:cNvPr id="101380" name="Text Box 4"/>
          <p:cNvSpPr txBox="1">
            <a:spLocks noChangeArrowheads="1"/>
          </p:cNvSpPr>
          <p:nvPr/>
        </p:nvSpPr>
        <p:spPr bwMode="auto">
          <a:xfrm>
            <a:off x="2209800" y="1066800"/>
            <a:ext cx="7696200" cy="1011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>
            <a:lvl1pPr marL="2286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143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2100">
                <a:latin typeface="Arial" panose="020B0604020202020204" pitchFamily="34" charset="0"/>
              </a:rPr>
              <a:t>Task: Jump to a label if </a:t>
            </a:r>
            <a:r>
              <a:rPr lang="en-US" altLang="en-US" sz="2100">
                <a:solidFill>
                  <a:schemeClr val="tx2"/>
                </a:solidFill>
                <a:latin typeface="Arial" panose="020B0604020202020204" pitchFamily="34" charset="0"/>
              </a:rPr>
              <a:t>unsigned</a:t>
            </a:r>
            <a:r>
              <a:rPr lang="en-US" altLang="en-US" sz="2100">
                <a:latin typeface="Arial" panose="020B0604020202020204" pitchFamily="34" charset="0"/>
              </a:rPr>
              <a:t> EAX is greater than EBX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2100">
                <a:latin typeface="Arial" panose="020B0604020202020204" pitchFamily="34" charset="0"/>
              </a:rPr>
              <a:t>Solution: Use CMP, followed by JA</a:t>
            </a:r>
          </a:p>
        </p:txBody>
      </p:sp>
      <p:sp>
        <p:nvSpPr>
          <p:cNvPr id="101381" name="Text Box 5"/>
          <p:cNvSpPr txBox="1">
            <a:spLocks noChangeArrowheads="1"/>
          </p:cNvSpPr>
          <p:nvPr/>
        </p:nvSpPr>
        <p:spPr bwMode="auto">
          <a:xfrm>
            <a:off x="3124200" y="4572000"/>
            <a:ext cx="48006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37160" tIns="182880" rIns="137160" bIns="182880"/>
          <a:lstStyle>
            <a:lvl1pPr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cmp eax,ebx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jg  Greater</a:t>
            </a:r>
          </a:p>
        </p:txBody>
      </p:sp>
      <p:sp>
        <p:nvSpPr>
          <p:cNvPr id="101382" name="Text Box 6"/>
          <p:cNvSpPr txBox="1">
            <a:spLocks noChangeArrowheads="1"/>
          </p:cNvSpPr>
          <p:nvPr/>
        </p:nvSpPr>
        <p:spPr bwMode="auto">
          <a:xfrm>
            <a:off x="2209800" y="3429001"/>
            <a:ext cx="7696200" cy="98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>
            <a:lvl1pPr marL="2286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143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2100">
                <a:latin typeface="Arial" panose="020B0604020202020204" pitchFamily="34" charset="0"/>
              </a:rPr>
              <a:t>Task: Jump to a label if </a:t>
            </a:r>
            <a:r>
              <a:rPr lang="en-US" altLang="en-US" sz="2100">
                <a:solidFill>
                  <a:schemeClr val="tx2"/>
                </a:solidFill>
                <a:latin typeface="Arial" panose="020B0604020202020204" pitchFamily="34" charset="0"/>
              </a:rPr>
              <a:t>signed</a:t>
            </a:r>
            <a:r>
              <a:rPr lang="en-US" altLang="en-US" sz="2100">
                <a:latin typeface="Arial" panose="020B0604020202020204" pitchFamily="34" charset="0"/>
              </a:rPr>
              <a:t> EAX is greater than EBX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2100">
                <a:latin typeface="Arial" panose="020B0604020202020204" pitchFamily="34" charset="0"/>
              </a:rPr>
              <a:t>Solution: Use CMP, followed by JG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Applications </a:t>
            </a:r>
            <a:r>
              <a:rPr lang="en-US" altLang="en-US" sz="2400"/>
              <a:t> (2 of 5)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64DFFA75-6B8F-45FD-8E7C-925E5DE2312F}" type="slidenum">
              <a:rPr lang="en-US" altLang="en-US"/>
              <a:pPr/>
              <a:t>28</a:t>
            </a:fld>
            <a:endParaRPr lang="en-US" altLang="en-US"/>
          </a:p>
        </p:txBody>
      </p:sp>
      <p:grpSp>
        <p:nvGrpSpPr>
          <p:cNvPr id="104458" name="Group 10"/>
          <p:cNvGrpSpPr>
            <a:grpSpLocks/>
          </p:cNvGrpSpPr>
          <p:nvPr/>
        </p:nvGrpSpPr>
        <p:grpSpPr bwMode="auto">
          <a:xfrm>
            <a:off x="2209800" y="1295400"/>
            <a:ext cx="7696200" cy="1600200"/>
            <a:chOff x="432" y="816"/>
            <a:chExt cx="4848" cy="1008"/>
          </a:xfrm>
        </p:grpSpPr>
        <p:sp>
          <p:nvSpPr>
            <p:cNvPr id="104452" name="Text Box 4"/>
            <p:cNvSpPr txBox="1">
              <a:spLocks noChangeArrowheads="1"/>
            </p:cNvSpPr>
            <p:nvPr/>
          </p:nvSpPr>
          <p:spPr bwMode="auto">
            <a:xfrm>
              <a:off x="1008" y="1296"/>
              <a:ext cx="3024" cy="52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37160" tIns="182880" rIns="137160" bIns="182880"/>
            <a:lstStyle>
              <a:lvl1pPr>
                <a:tabLst>
                  <a:tab pos="457200" algn="l"/>
                  <a:tab pos="22288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>
                <a:tabLst>
                  <a:tab pos="457200" algn="l"/>
                  <a:tab pos="22288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>
                <a:tabLst>
                  <a:tab pos="457200" algn="l"/>
                  <a:tab pos="22288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>
                <a:tabLst>
                  <a:tab pos="457200" algn="l"/>
                  <a:tab pos="22288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>
                <a:tabLst>
                  <a:tab pos="457200" algn="l"/>
                  <a:tab pos="22288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  <a:tab pos="22288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  <a:tab pos="22288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  <a:tab pos="22288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  <a:tab pos="22288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en-US" sz="1800" b="1">
                  <a:latin typeface="Courier New" panose="02070309020205020404" pitchFamily="49" charset="0"/>
                </a:rPr>
                <a:t>cmp eax,Val1</a:t>
              </a:r>
            </a:p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en-US" sz="1800" b="1">
                  <a:latin typeface="Courier New" panose="02070309020205020404" pitchFamily="49" charset="0"/>
                </a:rPr>
                <a:t>jbe L1	; below or equal</a:t>
              </a:r>
            </a:p>
          </p:txBody>
        </p:sp>
        <p:sp>
          <p:nvSpPr>
            <p:cNvPr id="104453" name="Text Box 5"/>
            <p:cNvSpPr txBox="1">
              <a:spLocks noChangeArrowheads="1"/>
            </p:cNvSpPr>
            <p:nvPr/>
          </p:nvSpPr>
          <p:spPr bwMode="auto">
            <a:xfrm>
              <a:off x="432" y="816"/>
              <a:ext cx="4848" cy="3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tIns="137160" bIns="137160">
              <a:spAutoFit/>
            </a:bodyPr>
            <a:lstStyle>
              <a:lvl1pPr marL="2286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5143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US" altLang="en-US" sz="2100">
                  <a:latin typeface="Arial" panose="020B0604020202020204" pitchFamily="34" charset="0"/>
                </a:rPr>
                <a:t>Jump to label L1 if </a:t>
              </a:r>
              <a:r>
                <a:rPr lang="en-US" altLang="en-US" sz="2100">
                  <a:solidFill>
                    <a:schemeClr val="tx2"/>
                  </a:solidFill>
                  <a:latin typeface="Arial" panose="020B0604020202020204" pitchFamily="34" charset="0"/>
                </a:rPr>
                <a:t>unsigned</a:t>
              </a:r>
              <a:r>
                <a:rPr lang="en-US" altLang="en-US" sz="2100">
                  <a:latin typeface="Arial" panose="020B0604020202020204" pitchFamily="34" charset="0"/>
                </a:rPr>
                <a:t> EAX is less than or equal to Val1</a:t>
              </a:r>
            </a:p>
          </p:txBody>
        </p:sp>
      </p:grpSp>
      <p:grpSp>
        <p:nvGrpSpPr>
          <p:cNvPr id="104457" name="Group 9"/>
          <p:cNvGrpSpPr>
            <a:grpSpLocks/>
          </p:cNvGrpSpPr>
          <p:nvPr/>
        </p:nvGrpSpPr>
        <p:grpSpPr bwMode="auto">
          <a:xfrm>
            <a:off x="2133600" y="3597276"/>
            <a:ext cx="7696200" cy="1584325"/>
            <a:chOff x="384" y="2266"/>
            <a:chExt cx="4848" cy="998"/>
          </a:xfrm>
        </p:grpSpPr>
        <p:sp>
          <p:nvSpPr>
            <p:cNvPr id="104455" name="Text Box 7"/>
            <p:cNvSpPr txBox="1">
              <a:spLocks noChangeArrowheads="1"/>
            </p:cNvSpPr>
            <p:nvPr/>
          </p:nvSpPr>
          <p:spPr bwMode="auto">
            <a:xfrm>
              <a:off x="1008" y="2736"/>
              <a:ext cx="3024" cy="52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37160" tIns="182880" rIns="137160" bIns="182880"/>
            <a:lstStyle>
              <a:lvl1pPr>
                <a:tabLst>
                  <a:tab pos="457200" algn="l"/>
                  <a:tab pos="41148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>
                <a:tabLst>
                  <a:tab pos="457200" algn="l"/>
                  <a:tab pos="41148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>
                <a:tabLst>
                  <a:tab pos="457200" algn="l"/>
                  <a:tab pos="41148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>
                <a:tabLst>
                  <a:tab pos="457200" algn="l"/>
                  <a:tab pos="41148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>
                <a:tabLst>
                  <a:tab pos="457200" algn="l"/>
                  <a:tab pos="41148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  <a:tab pos="41148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  <a:tab pos="41148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  <a:tab pos="41148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  <a:tab pos="41148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en-US" sz="1800" b="1">
                  <a:latin typeface="Courier New" panose="02070309020205020404" pitchFamily="49" charset="0"/>
                </a:rPr>
                <a:t>cmp eax,Val1</a:t>
              </a:r>
            </a:p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en-US" sz="1800" b="1">
                  <a:latin typeface="Courier New" panose="02070309020205020404" pitchFamily="49" charset="0"/>
                </a:rPr>
                <a:t>jle L1</a:t>
              </a:r>
            </a:p>
          </p:txBody>
        </p:sp>
        <p:sp>
          <p:nvSpPr>
            <p:cNvPr id="104456" name="Text Box 8"/>
            <p:cNvSpPr txBox="1">
              <a:spLocks noChangeArrowheads="1"/>
            </p:cNvSpPr>
            <p:nvPr/>
          </p:nvSpPr>
          <p:spPr bwMode="auto">
            <a:xfrm>
              <a:off x="384" y="2266"/>
              <a:ext cx="4848" cy="3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tIns="137160" bIns="137160">
              <a:spAutoFit/>
            </a:bodyPr>
            <a:lstStyle>
              <a:lvl1pPr marL="2286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5143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US" altLang="en-US" sz="2100">
                  <a:latin typeface="Arial" panose="020B0604020202020204" pitchFamily="34" charset="0"/>
                </a:rPr>
                <a:t>Jump to label L1 if </a:t>
              </a:r>
              <a:r>
                <a:rPr lang="en-US" altLang="en-US" sz="2100">
                  <a:solidFill>
                    <a:schemeClr val="tx2"/>
                  </a:solidFill>
                  <a:latin typeface="Arial" panose="020B0604020202020204" pitchFamily="34" charset="0"/>
                </a:rPr>
                <a:t>signed</a:t>
              </a:r>
              <a:r>
                <a:rPr lang="en-US" altLang="en-US" sz="2100">
                  <a:latin typeface="Arial" panose="020B0604020202020204" pitchFamily="34" charset="0"/>
                </a:rPr>
                <a:t> EAX is less than or equal to Val1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Applications </a:t>
            </a:r>
            <a:r>
              <a:rPr lang="en-US" altLang="en-US" sz="2400"/>
              <a:t> (3 of 5)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9A528A34-4B33-4474-9F2B-DA068470587B}" type="slidenum">
              <a:rPr lang="en-US" altLang="en-US"/>
              <a:pPr/>
              <a:t>29</a:t>
            </a:fld>
            <a:endParaRPr lang="en-US" altLang="en-US"/>
          </a:p>
        </p:txBody>
      </p:sp>
      <p:grpSp>
        <p:nvGrpSpPr>
          <p:cNvPr id="105480" name="Group 8"/>
          <p:cNvGrpSpPr>
            <a:grpSpLocks/>
          </p:cNvGrpSpPr>
          <p:nvPr/>
        </p:nvGrpSpPr>
        <p:grpSpPr bwMode="auto">
          <a:xfrm>
            <a:off x="2209800" y="914400"/>
            <a:ext cx="7696200" cy="2514600"/>
            <a:chOff x="432" y="576"/>
            <a:chExt cx="4848" cy="1584"/>
          </a:xfrm>
        </p:grpSpPr>
        <p:sp>
          <p:nvSpPr>
            <p:cNvPr id="105475" name="Text Box 3"/>
            <p:cNvSpPr txBox="1">
              <a:spLocks noChangeArrowheads="1"/>
            </p:cNvSpPr>
            <p:nvPr/>
          </p:nvSpPr>
          <p:spPr bwMode="auto">
            <a:xfrm>
              <a:off x="1008" y="1152"/>
              <a:ext cx="3024" cy="10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37160" tIns="182880" rIns="137160" bIns="182880"/>
            <a:lstStyle>
              <a:lvl1pPr>
                <a:tabLst>
                  <a:tab pos="457200" algn="l"/>
                  <a:tab pos="41148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>
                <a:tabLst>
                  <a:tab pos="457200" algn="l"/>
                  <a:tab pos="41148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>
                <a:tabLst>
                  <a:tab pos="457200" algn="l"/>
                  <a:tab pos="41148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>
                <a:tabLst>
                  <a:tab pos="457200" algn="l"/>
                  <a:tab pos="41148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>
                <a:tabLst>
                  <a:tab pos="457200" algn="l"/>
                  <a:tab pos="41148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  <a:tab pos="41148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  <a:tab pos="41148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  <a:tab pos="41148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  <a:tab pos="41148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lvl="1"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en-US" sz="1800" b="1">
                  <a:latin typeface="Courier New" panose="02070309020205020404" pitchFamily="49" charset="0"/>
                </a:rPr>
                <a:t>mov Large,bx</a:t>
              </a:r>
            </a:p>
            <a:p>
              <a:pPr lvl="1"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en-US" sz="1800" b="1">
                  <a:latin typeface="Courier New" panose="02070309020205020404" pitchFamily="49" charset="0"/>
                </a:rPr>
                <a:t>cmp ax,bx</a:t>
              </a:r>
            </a:p>
            <a:p>
              <a:pPr lvl="1"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en-US" sz="1800" b="1">
                  <a:latin typeface="Courier New" panose="02070309020205020404" pitchFamily="49" charset="0"/>
                </a:rPr>
                <a:t>jna Next</a:t>
              </a:r>
            </a:p>
            <a:p>
              <a:pPr lvl="1"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en-US" sz="1800" b="1">
                  <a:latin typeface="Courier New" panose="02070309020205020404" pitchFamily="49" charset="0"/>
                </a:rPr>
                <a:t>mov Large,ax</a:t>
              </a:r>
            </a:p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en-US" sz="1800" b="1">
                  <a:latin typeface="Courier New" panose="02070309020205020404" pitchFamily="49" charset="0"/>
                </a:rPr>
                <a:t>Next:</a:t>
              </a:r>
            </a:p>
          </p:txBody>
        </p:sp>
        <p:sp>
          <p:nvSpPr>
            <p:cNvPr id="105476" name="Text Box 4"/>
            <p:cNvSpPr txBox="1">
              <a:spLocks noChangeArrowheads="1"/>
            </p:cNvSpPr>
            <p:nvPr/>
          </p:nvSpPr>
          <p:spPr bwMode="auto">
            <a:xfrm>
              <a:off x="432" y="576"/>
              <a:ext cx="4848" cy="5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tIns="137160" bIns="137160">
              <a:spAutoFit/>
            </a:bodyPr>
            <a:lstStyle>
              <a:lvl1pPr marL="2286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5143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US" altLang="en-US" sz="2100">
                  <a:latin typeface="Arial" panose="020B0604020202020204" pitchFamily="34" charset="0"/>
                </a:rPr>
                <a:t>Compare unsigned AX to BX, and copy the larger of the two into a variable named </a:t>
              </a:r>
              <a:r>
                <a:rPr lang="en-US" altLang="en-US" sz="2100">
                  <a:solidFill>
                    <a:schemeClr val="tx2"/>
                  </a:solidFill>
                  <a:latin typeface="Arial" panose="020B0604020202020204" pitchFamily="34" charset="0"/>
                </a:rPr>
                <a:t>Large</a:t>
              </a:r>
            </a:p>
          </p:txBody>
        </p:sp>
      </p:grpSp>
      <p:grpSp>
        <p:nvGrpSpPr>
          <p:cNvPr id="105481" name="Group 9"/>
          <p:cNvGrpSpPr>
            <a:grpSpLocks/>
          </p:cNvGrpSpPr>
          <p:nvPr/>
        </p:nvGrpSpPr>
        <p:grpSpPr bwMode="auto">
          <a:xfrm>
            <a:off x="2286000" y="3657600"/>
            <a:ext cx="7696200" cy="2590800"/>
            <a:chOff x="480" y="2304"/>
            <a:chExt cx="4848" cy="1632"/>
          </a:xfrm>
        </p:grpSpPr>
        <p:sp>
          <p:nvSpPr>
            <p:cNvPr id="105478" name="Text Box 6"/>
            <p:cNvSpPr txBox="1">
              <a:spLocks noChangeArrowheads="1"/>
            </p:cNvSpPr>
            <p:nvPr/>
          </p:nvSpPr>
          <p:spPr bwMode="auto">
            <a:xfrm>
              <a:off x="1008" y="2880"/>
              <a:ext cx="3024" cy="10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37160" tIns="182880" rIns="137160" bIns="182880"/>
            <a:lstStyle>
              <a:lvl1pPr>
                <a:tabLst>
                  <a:tab pos="457200" algn="l"/>
                  <a:tab pos="41148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>
                <a:tabLst>
                  <a:tab pos="457200" algn="l"/>
                  <a:tab pos="41148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>
                <a:tabLst>
                  <a:tab pos="457200" algn="l"/>
                  <a:tab pos="41148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>
                <a:tabLst>
                  <a:tab pos="457200" algn="l"/>
                  <a:tab pos="41148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>
                <a:tabLst>
                  <a:tab pos="457200" algn="l"/>
                  <a:tab pos="41148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  <a:tab pos="41148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  <a:tab pos="41148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  <a:tab pos="41148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  <a:tab pos="41148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lvl="1"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en-US" sz="1800" b="1">
                  <a:latin typeface="Courier New" panose="02070309020205020404" pitchFamily="49" charset="0"/>
                </a:rPr>
                <a:t>mov Small,ax</a:t>
              </a:r>
            </a:p>
            <a:p>
              <a:pPr lvl="1"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en-US" sz="1800" b="1">
                  <a:latin typeface="Courier New" panose="02070309020205020404" pitchFamily="49" charset="0"/>
                </a:rPr>
                <a:t>cmp bx,ax</a:t>
              </a:r>
            </a:p>
            <a:p>
              <a:pPr lvl="1"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en-US" sz="1800" b="1">
                  <a:latin typeface="Courier New" panose="02070309020205020404" pitchFamily="49" charset="0"/>
                </a:rPr>
                <a:t>jnl Next</a:t>
              </a:r>
            </a:p>
            <a:p>
              <a:pPr lvl="1"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en-US" sz="1800" b="1">
                  <a:latin typeface="Courier New" panose="02070309020205020404" pitchFamily="49" charset="0"/>
                </a:rPr>
                <a:t>mov Small,bx</a:t>
              </a:r>
            </a:p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en-US" sz="1800" b="1">
                  <a:latin typeface="Courier New" panose="02070309020205020404" pitchFamily="49" charset="0"/>
                </a:rPr>
                <a:t>Next:</a:t>
              </a:r>
            </a:p>
          </p:txBody>
        </p:sp>
        <p:sp>
          <p:nvSpPr>
            <p:cNvPr id="105479" name="Text Box 7"/>
            <p:cNvSpPr txBox="1">
              <a:spLocks noChangeArrowheads="1"/>
            </p:cNvSpPr>
            <p:nvPr/>
          </p:nvSpPr>
          <p:spPr bwMode="auto">
            <a:xfrm>
              <a:off x="480" y="2304"/>
              <a:ext cx="4848" cy="5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tIns="137160" bIns="137160">
              <a:spAutoFit/>
            </a:bodyPr>
            <a:lstStyle>
              <a:lvl1pPr marL="2286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5143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US" altLang="en-US" sz="2100">
                  <a:latin typeface="Arial" panose="020B0604020202020204" pitchFamily="34" charset="0"/>
                </a:rPr>
                <a:t>Compare signed AX to BX, and copy the smaller of the two into a variable named </a:t>
              </a:r>
              <a:r>
                <a:rPr lang="en-US" altLang="en-US" sz="2100">
                  <a:solidFill>
                    <a:schemeClr val="tx2"/>
                  </a:solidFill>
                  <a:latin typeface="Arial" panose="020B0604020202020204" pitchFamily="34" charset="0"/>
                </a:rPr>
                <a:t>Small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Status Flags - Review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idx="1"/>
          </p:nvPr>
        </p:nvSpPr>
        <p:spPr>
          <a:xfrm>
            <a:off x="1981200" y="1066800"/>
            <a:ext cx="8153400" cy="4724400"/>
          </a:xfrm>
        </p:spPr>
        <p:txBody>
          <a:bodyPr>
            <a:normAutofit fontScale="92500"/>
          </a:bodyPr>
          <a:lstStyle/>
          <a:p>
            <a:pPr>
              <a:lnSpc>
                <a:spcPct val="120000"/>
              </a:lnSpc>
            </a:pPr>
            <a:r>
              <a:rPr lang="en-US" altLang="en-US"/>
              <a:t>The </a:t>
            </a:r>
            <a:r>
              <a:rPr lang="en-US" altLang="en-US">
                <a:solidFill>
                  <a:schemeClr val="tx2"/>
                </a:solidFill>
              </a:rPr>
              <a:t>Zero</a:t>
            </a:r>
            <a:r>
              <a:rPr lang="en-US" altLang="en-US"/>
              <a:t> flag is set when the result of an operation equals zero.</a:t>
            </a:r>
          </a:p>
          <a:p>
            <a:pPr>
              <a:lnSpc>
                <a:spcPct val="120000"/>
              </a:lnSpc>
            </a:pPr>
            <a:r>
              <a:rPr lang="en-US" altLang="en-US"/>
              <a:t>The </a:t>
            </a:r>
            <a:r>
              <a:rPr lang="en-US" altLang="en-US">
                <a:solidFill>
                  <a:schemeClr val="tx2"/>
                </a:solidFill>
              </a:rPr>
              <a:t>Carry</a:t>
            </a:r>
            <a:r>
              <a:rPr lang="en-US" altLang="en-US"/>
              <a:t> flag is set when an instruction generates a result that is too large (or too small) for the destination operand.</a:t>
            </a:r>
          </a:p>
          <a:p>
            <a:pPr>
              <a:lnSpc>
                <a:spcPct val="120000"/>
              </a:lnSpc>
            </a:pPr>
            <a:r>
              <a:rPr lang="en-US" altLang="en-US"/>
              <a:t>The </a:t>
            </a:r>
            <a:r>
              <a:rPr lang="en-US" altLang="en-US">
                <a:solidFill>
                  <a:schemeClr val="tx2"/>
                </a:solidFill>
              </a:rPr>
              <a:t>Sign</a:t>
            </a:r>
            <a:r>
              <a:rPr lang="en-US" altLang="en-US"/>
              <a:t> flag is set if the destination operand is negative, and it is clear if the destination operand is positive.</a:t>
            </a:r>
          </a:p>
          <a:p>
            <a:pPr>
              <a:lnSpc>
                <a:spcPct val="120000"/>
              </a:lnSpc>
            </a:pPr>
            <a:r>
              <a:rPr lang="en-US" altLang="en-US"/>
              <a:t>The </a:t>
            </a:r>
            <a:r>
              <a:rPr lang="en-US" altLang="en-US">
                <a:solidFill>
                  <a:schemeClr val="tx2"/>
                </a:solidFill>
              </a:rPr>
              <a:t>Overflow</a:t>
            </a:r>
            <a:r>
              <a:rPr lang="en-US" altLang="en-US"/>
              <a:t> flag is set when an instruction generates an invalid signed result (bit 7 carry is XORed with bit 6 Carry).</a:t>
            </a:r>
          </a:p>
          <a:p>
            <a:pPr>
              <a:lnSpc>
                <a:spcPct val="120000"/>
              </a:lnSpc>
            </a:pPr>
            <a:r>
              <a:rPr lang="en-US" altLang="en-US"/>
              <a:t>The </a:t>
            </a:r>
            <a:r>
              <a:rPr lang="en-US" altLang="en-US">
                <a:solidFill>
                  <a:schemeClr val="tx2"/>
                </a:solidFill>
              </a:rPr>
              <a:t>Parity</a:t>
            </a:r>
            <a:r>
              <a:rPr lang="en-US" altLang="en-US"/>
              <a:t> flag is set when an instruction generates an even number of 1 bits in the low byte of the destination operand.</a:t>
            </a:r>
          </a:p>
          <a:p>
            <a:pPr>
              <a:lnSpc>
                <a:spcPct val="120000"/>
              </a:lnSpc>
            </a:pPr>
            <a:r>
              <a:rPr lang="en-US" altLang="en-US"/>
              <a:t>The </a:t>
            </a:r>
            <a:r>
              <a:rPr lang="en-US" altLang="en-US">
                <a:solidFill>
                  <a:schemeClr val="tx2"/>
                </a:solidFill>
              </a:rPr>
              <a:t>Auxiliary Carry</a:t>
            </a:r>
            <a:r>
              <a:rPr lang="en-US" altLang="en-US"/>
              <a:t> flag is set when an operation produces a carry out from bit 3 to bit 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FCDA6C5D-7723-4CEB-A268-A06385199DC7}" type="slidenum">
              <a:rPr lang="en-US" altLang="en-US"/>
              <a:pPr/>
              <a:t>3</a:t>
            </a:fld>
            <a:endParaRPr lang="en-US" alt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Applications </a:t>
            </a:r>
            <a:r>
              <a:rPr lang="en-US" altLang="en-US" sz="2400"/>
              <a:t> (4 of 5)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82EF7BC7-3E84-4FFC-A661-9BF804BA74FF}" type="slidenum">
              <a:rPr lang="en-US" altLang="en-US"/>
              <a:pPr/>
              <a:t>30</a:t>
            </a:fld>
            <a:endParaRPr lang="en-US" altLang="en-US"/>
          </a:p>
        </p:txBody>
      </p:sp>
      <p:sp>
        <p:nvSpPr>
          <p:cNvPr id="106500" name="Text Box 4"/>
          <p:cNvSpPr txBox="1">
            <a:spLocks noChangeArrowheads="1"/>
          </p:cNvSpPr>
          <p:nvPr/>
        </p:nvSpPr>
        <p:spPr bwMode="auto">
          <a:xfrm>
            <a:off x="3124200" y="1828800"/>
            <a:ext cx="48006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37160" tIns="182880" rIns="137160" bIns="182880"/>
          <a:lstStyle>
            <a:lvl1pPr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cmp WORD PTR [esi],0</a:t>
            </a:r>
          </a:p>
          <a:p>
            <a:pPr lvl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je  L1</a:t>
            </a:r>
          </a:p>
        </p:txBody>
      </p:sp>
      <p:sp>
        <p:nvSpPr>
          <p:cNvPr id="106501" name="Text Box 5"/>
          <p:cNvSpPr txBox="1">
            <a:spLocks noChangeArrowheads="1"/>
          </p:cNvSpPr>
          <p:nvPr/>
        </p:nvSpPr>
        <p:spPr bwMode="auto">
          <a:xfrm>
            <a:off x="2209800" y="914400"/>
            <a:ext cx="7696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>
            <a:lvl1pPr marL="2286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143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2100">
                <a:latin typeface="Arial" panose="020B0604020202020204" pitchFamily="34" charset="0"/>
              </a:rPr>
              <a:t>Jump to label L1 if the memory word pointed to by ESI equals Zero</a:t>
            </a:r>
            <a:endParaRPr lang="en-US" altLang="en-US" sz="21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06503" name="Text Box 7"/>
          <p:cNvSpPr txBox="1">
            <a:spLocks noChangeArrowheads="1"/>
          </p:cNvSpPr>
          <p:nvPr/>
        </p:nvSpPr>
        <p:spPr bwMode="auto">
          <a:xfrm>
            <a:off x="3124200" y="4038600"/>
            <a:ext cx="48768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37160" tIns="182880" rIns="137160" bIns="182880"/>
          <a:lstStyle>
            <a:lvl1pPr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test DWORD PTR [edi],1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jz   L2</a:t>
            </a:r>
          </a:p>
        </p:txBody>
      </p:sp>
      <p:sp>
        <p:nvSpPr>
          <p:cNvPr id="106504" name="Text Box 8"/>
          <p:cNvSpPr txBox="1">
            <a:spLocks noChangeArrowheads="1"/>
          </p:cNvSpPr>
          <p:nvPr/>
        </p:nvSpPr>
        <p:spPr bwMode="auto">
          <a:xfrm>
            <a:off x="2362200" y="3048000"/>
            <a:ext cx="7696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>
            <a:lvl1pPr marL="2286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143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2100">
                <a:latin typeface="Arial" panose="020B0604020202020204" pitchFamily="34" charset="0"/>
              </a:rPr>
              <a:t>Jump to label L2 if the doubleword in memory pointed to by EDI is even</a:t>
            </a:r>
            <a:endParaRPr lang="en-US" altLang="en-US" sz="21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Applications </a:t>
            </a:r>
            <a:r>
              <a:rPr lang="en-US" altLang="en-US" sz="2400"/>
              <a:t> (5 of 5)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ACA7EE9F-822A-4CE5-BC57-13AF7DCB6394}" type="slidenum">
              <a:rPr lang="en-US" altLang="en-US"/>
              <a:pPr/>
              <a:t>31</a:t>
            </a:fld>
            <a:endParaRPr lang="en-US" altLang="en-US"/>
          </a:p>
        </p:txBody>
      </p:sp>
      <p:sp>
        <p:nvSpPr>
          <p:cNvPr id="107523" name="Text Box 3"/>
          <p:cNvSpPr txBox="1">
            <a:spLocks noChangeArrowheads="1"/>
          </p:cNvSpPr>
          <p:nvPr/>
        </p:nvSpPr>
        <p:spPr bwMode="auto">
          <a:xfrm>
            <a:off x="2438400" y="2743200"/>
            <a:ext cx="716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37160" tIns="182880" rIns="137160" bIns="182880"/>
          <a:lstStyle>
            <a:lvl1pPr>
              <a:tabLst>
                <a:tab pos="457200" algn="l"/>
                <a:tab pos="3200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3200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3200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3200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3200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200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200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200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200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and al,00001011b	; clear unwanted bits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cmp al,00001011b	; check remaining bits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je  L1	; all set? jump to L1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en-US" altLang="en-US" sz="1800" b="1">
              <a:latin typeface="Courier New" panose="02070309020205020404" pitchFamily="49" charset="0"/>
            </a:endParaRPr>
          </a:p>
        </p:txBody>
      </p:sp>
      <p:sp>
        <p:nvSpPr>
          <p:cNvPr id="107524" name="Text Box 4"/>
          <p:cNvSpPr txBox="1">
            <a:spLocks noChangeArrowheads="1"/>
          </p:cNvSpPr>
          <p:nvPr/>
        </p:nvSpPr>
        <p:spPr bwMode="auto">
          <a:xfrm>
            <a:off x="2209800" y="1066801"/>
            <a:ext cx="7239000" cy="145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>
            <a:lvl1pPr marL="2857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143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2100">
                <a:latin typeface="Arial" panose="020B0604020202020204" pitchFamily="34" charset="0"/>
              </a:rPr>
              <a:t>Task: Jump to label L1 if bits 0, 1, and 3 in AL are </a:t>
            </a:r>
            <a:r>
              <a:rPr lang="en-US" altLang="en-US" sz="2100">
                <a:solidFill>
                  <a:schemeClr val="tx2"/>
                </a:solidFill>
                <a:latin typeface="Arial" panose="020B0604020202020204" pitchFamily="34" charset="0"/>
              </a:rPr>
              <a:t>all set</a:t>
            </a:r>
            <a:r>
              <a:rPr lang="en-US" altLang="en-US" sz="2100">
                <a:latin typeface="Arial" panose="020B0604020202020204" pitchFamily="34" charset="0"/>
              </a:rPr>
              <a:t>.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2100">
                <a:latin typeface="Arial" panose="020B0604020202020204" pitchFamily="34" charset="0"/>
              </a:rPr>
              <a:t>Solution: Clear all bits except bits 0, 1,and 3. Then compare the result with 00001011 binary.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Your turn . . .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idx="1"/>
          </p:nvPr>
        </p:nvSpPr>
        <p:spPr>
          <a:xfrm>
            <a:off x="2133600" y="1295400"/>
            <a:ext cx="7772400" cy="4191000"/>
          </a:xfrm>
        </p:spPr>
        <p:txBody>
          <a:bodyPr/>
          <a:lstStyle/>
          <a:p>
            <a:r>
              <a:rPr lang="en-US" altLang="en-US"/>
              <a:t>Write code that jumps to label L1 if </a:t>
            </a:r>
            <a:r>
              <a:rPr lang="en-US" altLang="en-US">
                <a:solidFill>
                  <a:schemeClr val="tx2"/>
                </a:solidFill>
              </a:rPr>
              <a:t>either</a:t>
            </a:r>
            <a:r>
              <a:rPr lang="en-US" altLang="en-US"/>
              <a:t> bit 4, 5, or 6 is set in the BL register.</a:t>
            </a:r>
          </a:p>
          <a:p>
            <a:r>
              <a:rPr lang="en-US" altLang="en-US"/>
              <a:t>Write code that jumps to label L1 if bits 4, 5, and 6 are </a:t>
            </a:r>
            <a:r>
              <a:rPr lang="en-US" altLang="en-US">
                <a:solidFill>
                  <a:schemeClr val="tx2"/>
                </a:solidFill>
              </a:rPr>
              <a:t>all set</a:t>
            </a:r>
            <a:r>
              <a:rPr lang="en-US" altLang="en-US"/>
              <a:t> in the BL register.</a:t>
            </a:r>
          </a:p>
          <a:p>
            <a:r>
              <a:rPr lang="en-US" altLang="en-US"/>
              <a:t>Write code that jumps to label L2 if AL has even parity.</a:t>
            </a:r>
          </a:p>
          <a:p>
            <a:r>
              <a:rPr lang="en-US" altLang="en-US"/>
              <a:t>Write code that jumps to label L3 if EAX is negative.</a:t>
            </a:r>
          </a:p>
          <a:p>
            <a:r>
              <a:rPr lang="en-US" altLang="en-US"/>
              <a:t>Write code that jumps to label L4 if the expression (EBX – ECX) is greater than zero.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4950B8AA-D10F-4F5B-A9B7-526C0A9A126E}" type="slidenum">
              <a:rPr lang="en-US" altLang="en-US"/>
              <a:pPr/>
              <a:t>32</a:t>
            </a:fld>
            <a:endParaRPr lang="en-US" alt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BT (Bit Test) Instruction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143000"/>
            <a:ext cx="7848600" cy="28956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altLang="en-US"/>
              <a:t>Copies bit </a:t>
            </a:r>
            <a:r>
              <a:rPr lang="en-US" altLang="en-US" i="1">
                <a:solidFill>
                  <a:schemeClr val="tx2"/>
                </a:solidFill>
              </a:rPr>
              <a:t>n</a:t>
            </a:r>
            <a:r>
              <a:rPr lang="en-US" altLang="en-US"/>
              <a:t> from an operand into the Carry flag</a:t>
            </a:r>
          </a:p>
          <a:p>
            <a:pPr>
              <a:lnSpc>
                <a:spcPct val="110000"/>
              </a:lnSpc>
            </a:pPr>
            <a:r>
              <a:rPr lang="en-US" altLang="en-US"/>
              <a:t>Syntax: </a:t>
            </a:r>
            <a:r>
              <a:rPr lang="en-US" altLang="en-US">
                <a:solidFill>
                  <a:schemeClr val="tx2"/>
                </a:solidFill>
              </a:rPr>
              <a:t>BT </a:t>
            </a:r>
            <a:r>
              <a:rPr lang="en-US" altLang="en-US" i="1">
                <a:solidFill>
                  <a:schemeClr val="tx2"/>
                </a:solidFill>
              </a:rPr>
              <a:t>bitBase, n</a:t>
            </a:r>
          </a:p>
          <a:p>
            <a:pPr lvl="1">
              <a:lnSpc>
                <a:spcPct val="110000"/>
              </a:lnSpc>
            </a:pPr>
            <a:r>
              <a:rPr lang="en-US" altLang="en-US" sz="2400">
                <a:solidFill>
                  <a:schemeClr val="tx2"/>
                </a:solidFill>
              </a:rPr>
              <a:t>bitBase</a:t>
            </a:r>
            <a:r>
              <a:rPr lang="en-US" altLang="en-US" sz="2400"/>
              <a:t> may be </a:t>
            </a:r>
            <a:r>
              <a:rPr lang="en-US" altLang="en-US" sz="2400" i="1"/>
              <a:t>r/m16</a:t>
            </a:r>
            <a:r>
              <a:rPr lang="en-US" altLang="en-US" sz="2400"/>
              <a:t> or </a:t>
            </a:r>
            <a:r>
              <a:rPr lang="en-US" altLang="en-US" sz="2400" i="1"/>
              <a:t>r/m32</a:t>
            </a:r>
            <a:endParaRPr lang="en-US" altLang="en-US" sz="2400"/>
          </a:p>
          <a:p>
            <a:pPr lvl="1">
              <a:lnSpc>
                <a:spcPct val="110000"/>
              </a:lnSpc>
            </a:pPr>
            <a:r>
              <a:rPr lang="en-US" altLang="en-US" sz="2400">
                <a:solidFill>
                  <a:schemeClr val="tx2"/>
                </a:solidFill>
              </a:rPr>
              <a:t>n</a:t>
            </a:r>
            <a:r>
              <a:rPr lang="en-US" altLang="en-US" sz="2400"/>
              <a:t> may be </a:t>
            </a:r>
            <a:r>
              <a:rPr lang="en-US" altLang="en-US" sz="2400" i="1"/>
              <a:t>r16, r32</a:t>
            </a:r>
            <a:r>
              <a:rPr lang="en-US" altLang="en-US" sz="2400"/>
              <a:t>, or </a:t>
            </a:r>
            <a:r>
              <a:rPr lang="en-US" altLang="en-US" sz="2400" i="1"/>
              <a:t>imm8</a:t>
            </a:r>
          </a:p>
          <a:p>
            <a:pPr>
              <a:lnSpc>
                <a:spcPct val="110000"/>
              </a:lnSpc>
            </a:pPr>
            <a:r>
              <a:rPr lang="en-US" altLang="en-US"/>
              <a:t>Example: jump to label L1 if bit 9 is set in the AX register: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D9D2A2F4-7AAE-4273-B874-C07A35769802}" type="slidenum">
              <a:rPr lang="en-US" altLang="en-US"/>
              <a:pPr/>
              <a:t>33</a:t>
            </a:fld>
            <a:endParaRPr lang="en-US" altLang="en-US"/>
          </a:p>
        </p:txBody>
      </p:sp>
      <p:sp>
        <p:nvSpPr>
          <p:cNvPr id="110596" name="Rectangle 4"/>
          <p:cNvSpPr>
            <a:spLocks noChangeArrowheads="1"/>
          </p:cNvSpPr>
          <p:nvPr/>
        </p:nvSpPr>
        <p:spPr bwMode="auto">
          <a:xfrm>
            <a:off x="3124200" y="4191001"/>
            <a:ext cx="5867400" cy="74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>
            <a:lvl1pPr>
              <a:tabLst>
                <a:tab pos="3200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200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200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200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200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200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200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200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200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bt AX,9	; CF = bit 9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jc L1	; jump if Carry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What's Next</a:t>
            </a:r>
          </a:p>
        </p:txBody>
      </p:sp>
      <p:sp>
        <p:nvSpPr>
          <p:cNvPr id="159747" name="Rectangle 3"/>
          <p:cNvSpPr>
            <a:spLocks noGrp="1" noChangeArrowheads="1"/>
          </p:cNvSpPr>
          <p:nvPr>
            <p:ph idx="1"/>
          </p:nvPr>
        </p:nvSpPr>
        <p:spPr>
          <a:xfrm>
            <a:off x="3124200" y="1524000"/>
            <a:ext cx="6324600" cy="3048000"/>
          </a:xfrm>
        </p:spPr>
        <p:txBody>
          <a:bodyPr/>
          <a:lstStyle/>
          <a:p>
            <a:r>
              <a:rPr lang="en-US" altLang="en-US"/>
              <a:t>Boolean and Comparison Instructions</a:t>
            </a:r>
          </a:p>
          <a:p>
            <a:r>
              <a:rPr lang="en-US" altLang="en-US"/>
              <a:t>Conditional Jumps</a:t>
            </a:r>
          </a:p>
          <a:p>
            <a:r>
              <a:rPr lang="en-US" altLang="en-US" b="1">
                <a:solidFill>
                  <a:schemeClr val="tx2"/>
                </a:solidFill>
              </a:rPr>
              <a:t>Conditional Loop Instructions</a:t>
            </a:r>
          </a:p>
          <a:p>
            <a:r>
              <a:rPr lang="en-US" altLang="en-US"/>
              <a:t>Conditional Structures</a:t>
            </a:r>
          </a:p>
          <a:p>
            <a:r>
              <a:rPr lang="en-US" altLang="en-US"/>
              <a:t>Application: Finite-State Machines</a:t>
            </a:r>
          </a:p>
          <a:p>
            <a:r>
              <a:rPr lang="en-US" altLang="en-US"/>
              <a:t>Conditional Control Flow Directives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679B9F54-8C89-42DD-916B-3CAC9E1EF62C}" type="slidenum">
              <a:rPr lang="en-US" altLang="en-US"/>
              <a:pPr/>
              <a:t>34</a:t>
            </a:fld>
            <a:endParaRPr lang="en-US" alt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Conditional Loop Instructions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idx="1"/>
          </p:nvPr>
        </p:nvSpPr>
        <p:spPr>
          <a:xfrm>
            <a:off x="3429000" y="1828800"/>
            <a:ext cx="6019800" cy="1752600"/>
          </a:xfrm>
        </p:spPr>
        <p:txBody>
          <a:bodyPr/>
          <a:lstStyle/>
          <a:p>
            <a:r>
              <a:rPr lang="en-US" altLang="en-US"/>
              <a:t>LOOPZ and LOOPE</a:t>
            </a:r>
          </a:p>
          <a:p>
            <a:r>
              <a:rPr lang="en-US" altLang="en-US"/>
              <a:t>LOOPNZ and LOOPNE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D082AACF-6947-4444-9E87-4BD077F6C0DB}" type="slidenum">
              <a:rPr lang="en-US" altLang="en-US"/>
              <a:pPr/>
              <a:t>35</a:t>
            </a:fld>
            <a:endParaRPr lang="en-US" alt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LOOPZ and LOOPE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143000"/>
            <a:ext cx="7924800" cy="3276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Syntax: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sz="2400">
                <a:solidFill>
                  <a:schemeClr val="tx2"/>
                </a:solidFill>
              </a:rPr>
              <a:t>	LOOPE </a:t>
            </a:r>
            <a:r>
              <a:rPr lang="en-US" altLang="en-US" sz="2400" i="1">
                <a:solidFill>
                  <a:schemeClr val="tx2"/>
                </a:solidFill>
              </a:rPr>
              <a:t>destination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sz="2400" i="1">
                <a:solidFill>
                  <a:schemeClr val="tx2"/>
                </a:solidFill>
              </a:rPr>
              <a:t>	</a:t>
            </a:r>
            <a:r>
              <a:rPr lang="en-US" altLang="en-US" sz="2400">
                <a:solidFill>
                  <a:schemeClr val="tx2"/>
                </a:solidFill>
              </a:rPr>
              <a:t>LOOPZ</a:t>
            </a:r>
            <a:r>
              <a:rPr lang="en-US" altLang="en-US" sz="2400" i="1">
                <a:solidFill>
                  <a:schemeClr val="tx2"/>
                </a:solidFill>
              </a:rPr>
              <a:t> destination</a:t>
            </a:r>
          </a:p>
          <a:p>
            <a:pPr>
              <a:lnSpc>
                <a:spcPct val="90000"/>
              </a:lnSpc>
            </a:pPr>
            <a:r>
              <a:rPr lang="en-US" altLang="en-US"/>
              <a:t>Logic: </a:t>
            </a:r>
          </a:p>
          <a:p>
            <a:pPr lvl="1">
              <a:lnSpc>
                <a:spcPct val="90000"/>
              </a:lnSpc>
            </a:pPr>
            <a:r>
              <a:rPr lang="en-US" altLang="en-US" sz="2400"/>
              <a:t>ECX </a:t>
            </a:r>
            <a:r>
              <a:rPr lang="en-US" altLang="en-US" sz="2000">
                <a:sym typeface="Symbol" panose="05050102010706020507" pitchFamily="18" charset="2"/>
              </a:rPr>
              <a:t></a:t>
            </a:r>
            <a:r>
              <a:rPr lang="en-US" altLang="en-US" sz="2400"/>
              <a:t> ECX – 1</a:t>
            </a:r>
          </a:p>
          <a:p>
            <a:pPr lvl="1">
              <a:lnSpc>
                <a:spcPct val="90000"/>
              </a:lnSpc>
            </a:pPr>
            <a:r>
              <a:rPr lang="en-US" altLang="en-US" sz="2400"/>
              <a:t>if ECX &gt; 0 and ZF=1, jump to </a:t>
            </a:r>
            <a:r>
              <a:rPr lang="en-US" altLang="en-US" sz="2400" i="1"/>
              <a:t>destination</a:t>
            </a:r>
          </a:p>
          <a:p>
            <a:pPr>
              <a:lnSpc>
                <a:spcPct val="90000"/>
              </a:lnSpc>
            </a:pPr>
            <a:r>
              <a:rPr lang="en-US" altLang="en-US"/>
              <a:t>Useful when scanning an array for the first element that does </a:t>
            </a:r>
            <a:r>
              <a:rPr lang="en-US" altLang="en-US">
                <a:solidFill>
                  <a:schemeClr val="tx2"/>
                </a:solidFill>
              </a:rPr>
              <a:t>not</a:t>
            </a:r>
            <a:r>
              <a:rPr lang="en-US" altLang="en-US"/>
              <a:t> match a given value.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A0E6EC7B-0AAB-40B2-A61A-FBEC850CB5AC}" type="slidenum">
              <a:rPr lang="en-US" altLang="en-US"/>
              <a:pPr/>
              <a:t>36</a:t>
            </a:fld>
            <a:endParaRPr lang="en-US" altLang="en-US"/>
          </a:p>
        </p:txBody>
      </p:sp>
      <p:sp>
        <p:nvSpPr>
          <p:cNvPr id="111621" name="Text Box 5"/>
          <p:cNvSpPr txBox="1">
            <a:spLocks noChangeArrowheads="1"/>
          </p:cNvSpPr>
          <p:nvPr/>
        </p:nvSpPr>
        <p:spPr bwMode="auto">
          <a:xfrm>
            <a:off x="2362200" y="4724400"/>
            <a:ext cx="7391400" cy="1149350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900"/>
              <a:t>In 32-bit mode, ECX is the loop counter register. In 16-bit real-address mode, CX is the counter, and in 64-bit mode, RCX is the counter.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LOOPNZ and LOOPNE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143000"/>
            <a:ext cx="7772400" cy="3810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LOOPNZ (LOOPNE) is a conditional loop instruction</a:t>
            </a:r>
          </a:p>
          <a:p>
            <a:pPr>
              <a:lnSpc>
                <a:spcPct val="90000"/>
              </a:lnSpc>
            </a:pPr>
            <a:r>
              <a:rPr lang="en-US" altLang="en-US"/>
              <a:t>Syntax: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>
                <a:solidFill>
                  <a:schemeClr val="tx2"/>
                </a:solidFill>
              </a:rPr>
              <a:t>		LOOPNZ </a:t>
            </a:r>
            <a:r>
              <a:rPr lang="en-US" altLang="en-US" i="1">
                <a:solidFill>
                  <a:schemeClr val="tx2"/>
                </a:solidFill>
              </a:rPr>
              <a:t>destination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i="1">
                <a:solidFill>
                  <a:schemeClr val="tx2"/>
                </a:solidFill>
              </a:rPr>
              <a:t>		</a:t>
            </a:r>
            <a:r>
              <a:rPr lang="en-US" altLang="en-US">
                <a:solidFill>
                  <a:schemeClr val="tx2"/>
                </a:solidFill>
              </a:rPr>
              <a:t>LOOPNE</a:t>
            </a:r>
            <a:r>
              <a:rPr lang="en-US" altLang="en-US" i="1">
                <a:solidFill>
                  <a:schemeClr val="tx2"/>
                </a:solidFill>
              </a:rPr>
              <a:t> destination</a:t>
            </a:r>
          </a:p>
          <a:p>
            <a:pPr>
              <a:lnSpc>
                <a:spcPct val="90000"/>
              </a:lnSpc>
            </a:pPr>
            <a:r>
              <a:rPr lang="en-US" altLang="en-US"/>
              <a:t>Logic: 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ECX </a:t>
            </a:r>
            <a:r>
              <a:rPr lang="en-US" altLang="en-US">
                <a:sym typeface="Symbol" panose="05050102010706020507" pitchFamily="18" charset="2"/>
              </a:rPr>
              <a:t></a:t>
            </a:r>
            <a:r>
              <a:rPr lang="en-US" altLang="en-US"/>
              <a:t> ECX – 1; 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if ECX &gt; 0 and ZF=0, jump to </a:t>
            </a:r>
            <a:r>
              <a:rPr lang="en-US" altLang="en-US" i="1"/>
              <a:t>destination</a:t>
            </a:r>
          </a:p>
          <a:p>
            <a:pPr>
              <a:lnSpc>
                <a:spcPct val="90000"/>
              </a:lnSpc>
            </a:pPr>
            <a:r>
              <a:rPr lang="en-US" altLang="en-US"/>
              <a:t>Useful when scanning an array for the first element that matches a given value.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A84B0B0E-936D-4C18-A500-CD9B0BA60A77}" type="slidenum">
              <a:rPr lang="en-US" altLang="en-US"/>
              <a:pPr/>
              <a:t>37</a:t>
            </a:fld>
            <a:endParaRPr lang="en-US" alt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LOOPNZ Example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D55DA14B-BA07-4452-AD20-AABC002E2D2E}" type="slidenum">
              <a:rPr lang="en-US" altLang="en-US"/>
              <a:pPr/>
              <a:t>38</a:t>
            </a:fld>
            <a:endParaRPr lang="en-US" altLang="en-US"/>
          </a:p>
        </p:txBody>
      </p:sp>
      <p:sp>
        <p:nvSpPr>
          <p:cNvPr id="112645" name="Text Box 5"/>
          <p:cNvSpPr txBox="1">
            <a:spLocks noChangeArrowheads="1"/>
          </p:cNvSpPr>
          <p:nvPr/>
        </p:nvSpPr>
        <p:spPr bwMode="auto">
          <a:xfrm>
            <a:off x="2286000" y="1524000"/>
            <a:ext cx="76962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37160" tIns="182880" rIns="137160" bIns="182880"/>
          <a:lstStyle>
            <a:lvl1pPr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.data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array SWORD -3,-6,-1,-10,10,30,40,4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sentinel SWORD 0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.code</a:t>
            </a:r>
          </a:p>
          <a:p>
            <a:pPr lvl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esi,OFFSET array</a:t>
            </a:r>
          </a:p>
          <a:p>
            <a:pPr lvl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ecx,LENGTHOF array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next:</a:t>
            </a:r>
          </a:p>
          <a:p>
            <a:pPr lvl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test WORD PTR [esi],8000h	; test sign bit</a:t>
            </a:r>
          </a:p>
          <a:p>
            <a:pPr lvl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pushfd	; push flags on stack</a:t>
            </a:r>
          </a:p>
          <a:p>
            <a:pPr lvl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add esi,TYPE array</a:t>
            </a:r>
          </a:p>
          <a:p>
            <a:pPr lvl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popfd	; pop flags from stack</a:t>
            </a:r>
          </a:p>
          <a:p>
            <a:pPr lvl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loopnz next	; continue loop</a:t>
            </a:r>
          </a:p>
          <a:p>
            <a:pPr lvl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jnz quit	; none found</a:t>
            </a:r>
          </a:p>
          <a:p>
            <a:pPr lvl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sub esi,TYPE array	; ESI points to value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quit: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en-US" altLang="en-US" sz="1800" b="1">
              <a:latin typeface="Courier New" panose="02070309020205020404" pitchFamily="49" charset="0"/>
            </a:endParaRPr>
          </a:p>
        </p:txBody>
      </p:sp>
      <p:sp>
        <p:nvSpPr>
          <p:cNvPr id="112646" name="Text Box 6"/>
          <p:cNvSpPr txBox="1">
            <a:spLocks noChangeArrowheads="1"/>
          </p:cNvSpPr>
          <p:nvPr/>
        </p:nvSpPr>
        <p:spPr bwMode="auto">
          <a:xfrm>
            <a:off x="2057400" y="838200"/>
            <a:ext cx="78486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The following code finds the first positive value in an array: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What's Next</a:t>
            </a:r>
          </a:p>
        </p:txBody>
      </p:sp>
      <p:sp>
        <p:nvSpPr>
          <p:cNvPr id="160771" name="Rectangle 3"/>
          <p:cNvSpPr>
            <a:spLocks noGrp="1" noChangeArrowheads="1"/>
          </p:cNvSpPr>
          <p:nvPr>
            <p:ph idx="1"/>
          </p:nvPr>
        </p:nvSpPr>
        <p:spPr>
          <a:xfrm>
            <a:off x="3124200" y="1524000"/>
            <a:ext cx="6324600" cy="3048000"/>
          </a:xfrm>
        </p:spPr>
        <p:txBody>
          <a:bodyPr/>
          <a:lstStyle/>
          <a:p>
            <a:r>
              <a:rPr lang="en-US" altLang="en-US"/>
              <a:t>Boolean and Comparison Instructions</a:t>
            </a:r>
          </a:p>
          <a:p>
            <a:r>
              <a:rPr lang="en-US" altLang="en-US"/>
              <a:t>Conditional Jumps</a:t>
            </a:r>
          </a:p>
          <a:p>
            <a:r>
              <a:rPr lang="en-US" altLang="en-US"/>
              <a:t>Conditional Loop Instructions</a:t>
            </a:r>
          </a:p>
          <a:p>
            <a:r>
              <a:rPr lang="en-US" altLang="en-US" b="1">
                <a:solidFill>
                  <a:schemeClr val="tx2"/>
                </a:solidFill>
              </a:rPr>
              <a:t>Conditional Structures</a:t>
            </a:r>
          </a:p>
          <a:p>
            <a:r>
              <a:rPr lang="en-US" altLang="en-US"/>
              <a:t>Application: Finite-State Machines</a:t>
            </a:r>
          </a:p>
          <a:p>
            <a:r>
              <a:rPr lang="en-US" altLang="en-US"/>
              <a:t>Conditional Control Flow Directives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F3AB48F0-0468-4079-AA23-8348E7F4006B}" type="slidenum">
              <a:rPr lang="en-US" altLang="en-US"/>
              <a:pPr/>
              <a:t>39</a:t>
            </a:fld>
            <a:endParaRPr lang="en-US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AND Instruction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143000"/>
            <a:ext cx="7772400" cy="2133600"/>
          </a:xfrm>
        </p:spPr>
        <p:txBody>
          <a:bodyPr/>
          <a:lstStyle/>
          <a:p>
            <a:r>
              <a:rPr lang="en-US" altLang="en-US"/>
              <a:t>Performs a Boolean AND operation between each pair of matching bits in two operands</a:t>
            </a:r>
          </a:p>
          <a:p>
            <a:r>
              <a:rPr lang="en-US" altLang="en-US"/>
              <a:t>Syntax:</a:t>
            </a:r>
          </a:p>
          <a:p>
            <a:pPr lvl="2"/>
            <a:r>
              <a:rPr lang="en-US" altLang="en-US"/>
              <a:t>AND </a:t>
            </a:r>
            <a:r>
              <a:rPr lang="en-US" altLang="en-US" i="1"/>
              <a:t>destination, source</a:t>
            </a:r>
          </a:p>
          <a:p>
            <a:pPr lvl="1">
              <a:buFontTx/>
              <a:buNone/>
            </a:pPr>
            <a:r>
              <a:rPr lang="en-US" altLang="en-US"/>
              <a:t>(same operand types as MOV)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33AED1DD-D186-4119-B368-BD6A8EAD4F52}" type="slidenum">
              <a:rPr lang="en-US" altLang="en-US"/>
              <a:pPr/>
              <a:t>4</a:t>
            </a:fld>
            <a:endParaRPr lang="en-US" altLang="en-US"/>
          </a:p>
        </p:txBody>
      </p:sp>
      <p:graphicFrame>
        <p:nvGraphicFramePr>
          <p:cNvPr id="79876" name="Object 4"/>
          <p:cNvGraphicFramePr>
            <a:graphicFrameLocks noChangeAspect="1"/>
          </p:cNvGraphicFramePr>
          <p:nvPr/>
        </p:nvGraphicFramePr>
        <p:xfrm>
          <a:off x="2819400" y="3657600"/>
          <a:ext cx="4419600" cy="1289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897" name="VISIO" r:id="rId3" imgW="3247200" imgH="732600" progId="Visio.Drawing.6">
                  <p:embed/>
                </p:oleObj>
              </mc:Choice>
              <mc:Fallback>
                <p:oleObj name="VISIO" r:id="rId3" imgW="3247200" imgH="732600" progId="Visio.Drawing.6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2667" r="20000"/>
                      <a:stretch>
                        <a:fillRect/>
                      </a:stretch>
                    </p:blipFill>
                    <p:spPr bwMode="auto">
                      <a:xfrm>
                        <a:off x="2819400" y="3657600"/>
                        <a:ext cx="4419600" cy="128905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98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3048000"/>
            <a:ext cx="15240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9878" name="Text Box 6"/>
          <p:cNvSpPr txBox="1">
            <a:spLocks noChangeArrowheads="1"/>
          </p:cNvSpPr>
          <p:nvPr/>
        </p:nvSpPr>
        <p:spPr bwMode="auto">
          <a:xfrm>
            <a:off x="8077200" y="2438400"/>
            <a:ext cx="9906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AND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Conditional Structures</a:t>
            </a:r>
          </a:p>
        </p:txBody>
      </p:sp>
      <p:sp>
        <p:nvSpPr>
          <p:cNvPr id="151555" name="Rectangle 3"/>
          <p:cNvSpPr>
            <a:spLocks noGrp="1" noChangeArrowheads="1"/>
          </p:cNvSpPr>
          <p:nvPr>
            <p:ph idx="1"/>
          </p:nvPr>
        </p:nvSpPr>
        <p:spPr>
          <a:xfrm>
            <a:off x="3352800" y="1600200"/>
            <a:ext cx="5943600" cy="3048000"/>
          </a:xfrm>
        </p:spPr>
        <p:txBody>
          <a:bodyPr/>
          <a:lstStyle/>
          <a:p>
            <a:pPr>
              <a:spcBef>
                <a:spcPct val="50000"/>
              </a:spcBef>
              <a:buClrTx/>
            </a:pPr>
            <a:r>
              <a:rPr lang="en-US" altLang="en-US" sz="2500"/>
              <a:t>Block-Structured IF Statements</a:t>
            </a:r>
          </a:p>
          <a:p>
            <a:pPr>
              <a:spcBef>
                <a:spcPct val="50000"/>
              </a:spcBef>
              <a:buClrTx/>
            </a:pPr>
            <a:r>
              <a:rPr lang="en-US" altLang="en-US" sz="2500"/>
              <a:t>Compound Expressions with AND</a:t>
            </a:r>
          </a:p>
          <a:p>
            <a:pPr>
              <a:spcBef>
                <a:spcPct val="50000"/>
              </a:spcBef>
              <a:buClrTx/>
            </a:pPr>
            <a:r>
              <a:rPr lang="en-US" altLang="en-US" sz="2500"/>
              <a:t>Compound Expressions with OR</a:t>
            </a:r>
          </a:p>
          <a:p>
            <a:pPr>
              <a:spcBef>
                <a:spcPct val="50000"/>
              </a:spcBef>
              <a:buClrTx/>
            </a:pPr>
            <a:r>
              <a:rPr lang="en-US" altLang="en-US" sz="2500"/>
              <a:t>WHILE Loops</a:t>
            </a:r>
          </a:p>
          <a:p>
            <a:pPr>
              <a:spcBef>
                <a:spcPct val="50000"/>
              </a:spcBef>
              <a:buClrTx/>
            </a:pPr>
            <a:r>
              <a:rPr lang="en-US" altLang="en-US" sz="2500"/>
              <a:t>Table-Driven Selection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7318FDD6-EF26-4D0A-8A91-B2A8FCC6CCB3}" type="slidenum">
              <a:rPr lang="en-US" altLang="en-US"/>
              <a:pPr/>
              <a:t>40</a:t>
            </a:fld>
            <a:endParaRPr lang="en-US" alt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Block-Structured IF Statements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143000"/>
            <a:ext cx="7772400" cy="1295400"/>
          </a:xfrm>
        </p:spPr>
        <p:txBody>
          <a:bodyPr/>
          <a:lstStyle/>
          <a:p>
            <a:pPr marL="0" indent="0">
              <a:lnSpc>
                <a:spcPct val="120000"/>
              </a:lnSpc>
              <a:buNone/>
            </a:pPr>
            <a:r>
              <a:rPr lang="en-US" altLang="en-US"/>
              <a:t>Assembly language programmers can easily translate logical statements written in C++/Java into assembly language. For example:</a:t>
            </a:r>
            <a:endParaRPr lang="en-US" altLang="en-US" sz="1800" b="1">
              <a:latin typeface="Courier New" panose="02070309020205020404" pitchFamily="49" charset="0"/>
            </a:endParaRP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34B57E4F-E1D9-4A65-8960-CBE2564FF87D}" type="slidenum">
              <a:rPr lang="en-US" altLang="en-US"/>
              <a:pPr/>
              <a:t>41</a:t>
            </a:fld>
            <a:endParaRPr lang="en-US" altLang="en-US"/>
          </a:p>
        </p:txBody>
      </p:sp>
      <p:sp>
        <p:nvSpPr>
          <p:cNvPr id="113668" name="Text Box 4"/>
          <p:cNvSpPr txBox="1">
            <a:spLocks noChangeArrowheads="1"/>
          </p:cNvSpPr>
          <p:nvPr/>
        </p:nvSpPr>
        <p:spPr bwMode="auto">
          <a:xfrm>
            <a:off x="5943600" y="2667000"/>
            <a:ext cx="3276600" cy="2286000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37160" tIns="182880" rIns="137160" bIns="182880"/>
          <a:lstStyle>
            <a:lvl1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eax,op1</a:t>
            </a:r>
          </a:p>
          <a:p>
            <a:pPr lvl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cmp eax,op2</a:t>
            </a:r>
          </a:p>
          <a:p>
            <a:pPr lvl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jne L1</a:t>
            </a:r>
          </a:p>
          <a:p>
            <a:pPr lvl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X,1</a:t>
            </a:r>
          </a:p>
          <a:p>
            <a:pPr lvl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jmp L2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L1:	mov X,2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L2: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en-US" altLang="en-US" sz="1800" b="1">
              <a:latin typeface="Courier New" panose="02070309020205020404" pitchFamily="49" charset="0"/>
            </a:endParaRPr>
          </a:p>
        </p:txBody>
      </p:sp>
      <p:sp>
        <p:nvSpPr>
          <p:cNvPr id="113669" name="Text Box 5"/>
          <p:cNvSpPr txBox="1">
            <a:spLocks noChangeArrowheads="1"/>
          </p:cNvSpPr>
          <p:nvPr/>
        </p:nvSpPr>
        <p:spPr bwMode="auto">
          <a:xfrm>
            <a:off x="2438400" y="2667000"/>
            <a:ext cx="3048000" cy="1600200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37160" tIns="182880" rIns="137160" bIns="182880"/>
          <a:lstStyle>
            <a:lvl1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en-US" sz="1800" b="1">
                <a:latin typeface="Courier New" panose="02070309020205020404" pitchFamily="49" charset="0"/>
              </a:rPr>
              <a:t>if( op1 == op2 )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en-US" sz="1800" b="1">
                <a:latin typeface="Courier New" panose="02070309020205020404" pitchFamily="49" charset="0"/>
              </a:rPr>
              <a:t>  X = 1;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en-US" sz="1800" b="1">
                <a:latin typeface="Courier New" panose="02070309020205020404" pitchFamily="49" charset="0"/>
              </a:rPr>
              <a:t>else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en-US" sz="1800" b="1">
                <a:latin typeface="Courier New" panose="02070309020205020404" pitchFamily="49" charset="0"/>
              </a:rPr>
              <a:t>  X = 2;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en-US" altLang="en-US" sz="1800" b="1">
              <a:latin typeface="Courier New" panose="02070309020205020404" pitchFamily="49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Compound Expression with AND</a:t>
            </a:r>
            <a:r>
              <a:rPr lang="en-US" altLang="en-US" sz="2400"/>
              <a:t>  (1 of 3)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idx="1"/>
          </p:nvPr>
        </p:nvSpPr>
        <p:spPr>
          <a:xfrm>
            <a:off x="2057400" y="1143000"/>
            <a:ext cx="8077200" cy="1676400"/>
          </a:xfrm>
        </p:spPr>
        <p:txBody>
          <a:bodyPr>
            <a:normAutofit lnSpcReduction="10000"/>
          </a:bodyPr>
          <a:lstStyle/>
          <a:p>
            <a:pPr marL="228600" indent="-228600">
              <a:lnSpc>
                <a:spcPct val="120000"/>
              </a:lnSpc>
            </a:pPr>
            <a:r>
              <a:rPr lang="en-US" altLang="en-US"/>
              <a:t>When implementing the logical AND operator, consider that HLLs use short-circuit evaluation</a:t>
            </a:r>
          </a:p>
          <a:p>
            <a:pPr marL="228600" indent="-228600">
              <a:lnSpc>
                <a:spcPct val="120000"/>
              </a:lnSpc>
            </a:pPr>
            <a:r>
              <a:rPr lang="en-US" altLang="en-US"/>
              <a:t>In the following example, if the first expression is false, the second expression is skipped: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3FFF487C-FB5B-4475-9B03-D4A148D79DB8}" type="slidenum">
              <a:rPr lang="en-US" altLang="en-US"/>
              <a:pPr/>
              <a:t>42</a:t>
            </a:fld>
            <a:endParaRPr lang="en-US" altLang="en-US"/>
          </a:p>
        </p:txBody>
      </p:sp>
      <p:sp>
        <p:nvSpPr>
          <p:cNvPr id="116741" name="Text Box 5"/>
          <p:cNvSpPr txBox="1">
            <a:spLocks noChangeArrowheads="1"/>
          </p:cNvSpPr>
          <p:nvPr/>
        </p:nvSpPr>
        <p:spPr bwMode="auto">
          <a:xfrm>
            <a:off x="3276600" y="3124200"/>
            <a:ext cx="38862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37160" tIns="182880" rIns="137160" bIns="182880"/>
          <a:lstStyle>
            <a:lvl1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en-US" sz="1800" b="1">
                <a:latin typeface="Courier New" panose="02070309020205020404" pitchFamily="49" charset="0"/>
              </a:rPr>
              <a:t>if (al &gt; bl) AND (bl &gt; cl)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en-US" sz="1800" b="1">
                <a:latin typeface="Courier New" panose="02070309020205020404" pitchFamily="49" charset="0"/>
              </a:rPr>
              <a:t>  X = 1;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en-US" altLang="en-US" sz="1800" b="1">
              <a:latin typeface="Courier New" panose="02070309020205020404" pitchFamily="49" charset="0"/>
            </a:endParaRPr>
          </a:p>
        </p:txBody>
      </p:sp>
      <p:sp>
        <p:nvSpPr>
          <p:cNvPr id="116742" name="Line 6"/>
          <p:cNvSpPr>
            <a:spLocks noChangeShapeType="1"/>
          </p:cNvSpPr>
          <p:nvPr/>
        </p:nvSpPr>
        <p:spPr bwMode="auto">
          <a:xfrm>
            <a:off x="5410200" y="4724400"/>
            <a:ext cx="289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Compound Expression with AND</a:t>
            </a:r>
            <a:r>
              <a:rPr lang="en-US" altLang="en-US" sz="2400"/>
              <a:t>  (2 of 3)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9D6DEEE2-3F3A-4475-8634-A703140A80E4}" type="slidenum">
              <a:rPr lang="en-US" altLang="en-US"/>
              <a:pPr/>
              <a:t>43</a:t>
            </a:fld>
            <a:endParaRPr lang="en-US" altLang="en-US"/>
          </a:p>
        </p:txBody>
      </p:sp>
      <p:sp>
        <p:nvSpPr>
          <p:cNvPr id="117764" name="Text Box 4"/>
          <p:cNvSpPr txBox="1">
            <a:spLocks noChangeArrowheads="1"/>
          </p:cNvSpPr>
          <p:nvPr/>
        </p:nvSpPr>
        <p:spPr bwMode="auto">
          <a:xfrm>
            <a:off x="2514600" y="2971800"/>
            <a:ext cx="701040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37160" tIns="182880" rIns="137160" bIns="182880"/>
          <a:lstStyle>
            <a:lvl1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cmp al,bl	; first expression...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ja  L1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jmp next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L1: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cmp bl,cl	; second expression...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ja  L2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jmp next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L2:		; both are true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mov X,1	; set X to 1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next:</a:t>
            </a:r>
          </a:p>
        </p:txBody>
      </p:sp>
      <p:sp>
        <p:nvSpPr>
          <p:cNvPr id="117765" name="Text Box 5"/>
          <p:cNvSpPr txBox="1">
            <a:spLocks noChangeArrowheads="1"/>
          </p:cNvSpPr>
          <p:nvPr/>
        </p:nvSpPr>
        <p:spPr bwMode="auto">
          <a:xfrm>
            <a:off x="3124200" y="1066800"/>
            <a:ext cx="48006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37160" tIns="182880" rIns="137160" bIns="182880"/>
          <a:lstStyle>
            <a:lvl1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en-US" sz="2000" b="1">
                <a:latin typeface="Courier New" panose="02070309020205020404" pitchFamily="49" charset="0"/>
              </a:rPr>
              <a:t>if (al &gt; bl) AND (bl &gt; cl)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en-US" sz="2000" b="1">
                <a:latin typeface="Courier New" panose="02070309020205020404" pitchFamily="49" charset="0"/>
              </a:rPr>
              <a:t>  X = 1;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en-US" altLang="en-US" sz="2000" b="1">
              <a:latin typeface="Courier New" panose="02070309020205020404" pitchFamily="49" charset="0"/>
            </a:endParaRPr>
          </a:p>
        </p:txBody>
      </p:sp>
      <p:sp>
        <p:nvSpPr>
          <p:cNvPr id="117767" name="Text Box 7"/>
          <p:cNvSpPr txBox="1">
            <a:spLocks noChangeArrowheads="1"/>
          </p:cNvSpPr>
          <p:nvPr/>
        </p:nvSpPr>
        <p:spPr bwMode="auto">
          <a:xfrm>
            <a:off x="2286000" y="2286000"/>
            <a:ext cx="73152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solidFill>
                  <a:schemeClr val="tx2"/>
                </a:solidFill>
              </a:rPr>
              <a:t>This is one possible implementation . . .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Compound Expression with AND</a:t>
            </a:r>
            <a:r>
              <a:rPr lang="en-US" altLang="en-US" sz="2400"/>
              <a:t>  (3 of 3)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0DD790F8-25A3-480A-ABDF-C391418F7273}" type="slidenum">
              <a:rPr lang="en-US" altLang="en-US"/>
              <a:pPr/>
              <a:t>44</a:t>
            </a:fld>
            <a:endParaRPr lang="en-US" altLang="en-US"/>
          </a:p>
        </p:txBody>
      </p:sp>
      <p:sp>
        <p:nvSpPr>
          <p:cNvPr id="118787" name="Text Box 3"/>
          <p:cNvSpPr txBox="1">
            <a:spLocks noChangeArrowheads="1"/>
          </p:cNvSpPr>
          <p:nvPr/>
        </p:nvSpPr>
        <p:spPr bwMode="auto">
          <a:xfrm>
            <a:off x="2438400" y="3810000"/>
            <a:ext cx="73152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37160" tIns="182880" rIns="137160" bIns="182880"/>
          <a:lstStyle>
            <a:lvl1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cmp al,bl	; first expression...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jbe next	; quit if false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cmp bl,cl	; second expression...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jbe next	; quit if false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mov X,1	; both are true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next:</a:t>
            </a:r>
          </a:p>
        </p:txBody>
      </p:sp>
      <p:sp>
        <p:nvSpPr>
          <p:cNvPr id="118788" name="Text Box 4"/>
          <p:cNvSpPr txBox="1">
            <a:spLocks noChangeArrowheads="1"/>
          </p:cNvSpPr>
          <p:nvPr/>
        </p:nvSpPr>
        <p:spPr bwMode="auto">
          <a:xfrm>
            <a:off x="3352800" y="1143000"/>
            <a:ext cx="48768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37160" tIns="182880" rIns="137160" bIns="182880"/>
          <a:lstStyle>
            <a:lvl1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en-US" sz="2000" b="1">
                <a:latin typeface="Courier New" panose="02070309020205020404" pitchFamily="49" charset="0"/>
              </a:rPr>
              <a:t>if (al &gt; bl) AND (bl &gt; cl)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en-US" sz="2000" b="1">
                <a:latin typeface="Courier New" panose="02070309020205020404" pitchFamily="49" charset="0"/>
              </a:rPr>
              <a:t>  X = 1;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en-US" altLang="en-US" sz="2000" b="1">
              <a:latin typeface="Courier New" panose="02070309020205020404" pitchFamily="49" charset="0"/>
            </a:endParaRPr>
          </a:p>
        </p:txBody>
      </p:sp>
      <p:sp>
        <p:nvSpPr>
          <p:cNvPr id="118789" name="Text Box 5"/>
          <p:cNvSpPr txBox="1">
            <a:spLocks noChangeArrowheads="1"/>
          </p:cNvSpPr>
          <p:nvPr/>
        </p:nvSpPr>
        <p:spPr bwMode="auto">
          <a:xfrm>
            <a:off x="2133600" y="2438400"/>
            <a:ext cx="7696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solidFill>
                  <a:schemeClr val="tx2"/>
                </a:solidFill>
              </a:rPr>
              <a:t>But the following implementation uses  29% less code by reversing the first relational operator. We allow the program to "fall through" to the second expression: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Compound Expression with OR</a:t>
            </a:r>
            <a:r>
              <a:rPr lang="en-US" altLang="en-US" sz="2400"/>
              <a:t>  (1 of 2)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idx="1"/>
          </p:nvPr>
        </p:nvSpPr>
        <p:spPr>
          <a:xfrm>
            <a:off x="2057400" y="1143000"/>
            <a:ext cx="8077200" cy="1676400"/>
          </a:xfrm>
        </p:spPr>
        <p:txBody>
          <a:bodyPr>
            <a:normAutofit lnSpcReduction="10000"/>
          </a:bodyPr>
          <a:lstStyle/>
          <a:p>
            <a:pPr marL="228600" indent="-228600">
              <a:lnSpc>
                <a:spcPct val="120000"/>
              </a:lnSpc>
            </a:pPr>
            <a:r>
              <a:rPr lang="en-US" altLang="en-US"/>
              <a:t>When implementing the logical OR operator, consider that HLLs use short-circuit evaluation</a:t>
            </a:r>
          </a:p>
          <a:p>
            <a:pPr marL="228600" indent="-228600">
              <a:lnSpc>
                <a:spcPct val="120000"/>
              </a:lnSpc>
            </a:pPr>
            <a:r>
              <a:rPr lang="en-US" altLang="en-US"/>
              <a:t>In the following example, if the first expression is true, the second expression is skipped: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FAC0DE2F-12BA-4DFD-9833-1295A620EBBD}" type="slidenum">
              <a:rPr lang="en-US" altLang="en-US"/>
              <a:pPr/>
              <a:t>45</a:t>
            </a:fld>
            <a:endParaRPr lang="en-US" altLang="en-US"/>
          </a:p>
        </p:txBody>
      </p:sp>
      <p:sp>
        <p:nvSpPr>
          <p:cNvPr id="129028" name="Text Box 4"/>
          <p:cNvSpPr txBox="1">
            <a:spLocks noChangeArrowheads="1"/>
          </p:cNvSpPr>
          <p:nvPr/>
        </p:nvSpPr>
        <p:spPr bwMode="auto">
          <a:xfrm>
            <a:off x="3200400" y="3352800"/>
            <a:ext cx="51054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37160" tIns="182880" rIns="137160" bIns="182880"/>
          <a:lstStyle>
            <a:lvl1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en-US" sz="2000" b="1">
                <a:latin typeface="Courier New" panose="02070309020205020404" pitchFamily="49" charset="0"/>
              </a:rPr>
              <a:t>if (al &gt; bl) OR (bl &gt; cl)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en-US" sz="2000" b="1">
                <a:latin typeface="Courier New" panose="02070309020205020404" pitchFamily="49" charset="0"/>
              </a:rPr>
              <a:t>  X = 1;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en-US" altLang="en-US" sz="2000" b="1">
              <a:latin typeface="Courier New" panose="02070309020205020404" pitchFamily="49" charset="0"/>
            </a:endParaRPr>
          </a:p>
        </p:txBody>
      </p:sp>
      <p:sp>
        <p:nvSpPr>
          <p:cNvPr id="129029" name="Line 5"/>
          <p:cNvSpPr>
            <a:spLocks noChangeShapeType="1"/>
          </p:cNvSpPr>
          <p:nvPr/>
        </p:nvSpPr>
        <p:spPr bwMode="auto">
          <a:xfrm>
            <a:off x="6781800" y="5029200"/>
            <a:ext cx="289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Compound Expression with OR</a:t>
            </a:r>
            <a:r>
              <a:rPr lang="en-US" altLang="en-US" sz="2400"/>
              <a:t>  (2 of 2)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1725F8E6-8335-48D9-8033-D5C9D2719E7B}" type="slidenum">
              <a:rPr lang="en-US" altLang="en-US"/>
              <a:pPr/>
              <a:t>46</a:t>
            </a:fld>
            <a:endParaRPr lang="en-US" altLang="en-US"/>
          </a:p>
        </p:txBody>
      </p:sp>
      <p:sp>
        <p:nvSpPr>
          <p:cNvPr id="130051" name="Text Box 3"/>
          <p:cNvSpPr txBox="1">
            <a:spLocks noChangeArrowheads="1"/>
          </p:cNvSpPr>
          <p:nvPr/>
        </p:nvSpPr>
        <p:spPr bwMode="auto">
          <a:xfrm>
            <a:off x="2438400" y="3505200"/>
            <a:ext cx="76962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37160" tIns="182880" rIns="137160" bIns="182880"/>
          <a:lstStyle>
            <a:lvl1pPr>
              <a:tabLst>
                <a:tab pos="457200" algn="l"/>
                <a:tab pos="3657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3657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3657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3657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3657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cmp al,bl	; is AL &gt; BL?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ja  L1	; yes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cmp bl,cl	; no: is BL &gt; CL?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jbe next	; no: skip next statement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L1:	mov X,1	; set X to 1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next:</a:t>
            </a:r>
          </a:p>
        </p:txBody>
      </p:sp>
      <p:sp>
        <p:nvSpPr>
          <p:cNvPr id="130053" name="Text Box 5"/>
          <p:cNvSpPr txBox="1">
            <a:spLocks noChangeArrowheads="1"/>
          </p:cNvSpPr>
          <p:nvPr/>
        </p:nvSpPr>
        <p:spPr bwMode="auto">
          <a:xfrm>
            <a:off x="2286000" y="2438401"/>
            <a:ext cx="73152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We can use "fall-through" logic to keep the code as short as possible:</a:t>
            </a:r>
          </a:p>
        </p:txBody>
      </p:sp>
      <p:sp>
        <p:nvSpPr>
          <p:cNvPr id="130054" name="Text Box 6"/>
          <p:cNvSpPr txBox="1">
            <a:spLocks noChangeArrowheads="1"/>
          </p:cNvSpPr>
          <p:nvPr/>
        </p:nvSpPr>
        <p:spPr bwMode="auto">
          <a:xfrm>
            <a:off x="3505200" y="1143000"/>
            <a:ext cx="51054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37160" tIns="182880" rIns="137160" bIns="182880"/>
          <a:lstStyle>
            <a:lvl1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en-US" sz="2000" b="1">
                <a:latin typeface="Courier New" panose="02070309020205020404" pitchFamily="49" charset="0"/>
              </a:rPr>
              <a:t>if (al &gt; bl) OR (bl &gt; cl)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en-US" sz="2000" b="1">
                <a:latin typeface="Courier New" panose="02070309020205020404" pitchFamily="49" charset="0"/>
              </a:rPr>
              <a:t>  X = 1;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en-US" altLang="en-US" sz="2000" b="1">
              <a:latin typeface="Courier New" panose="02070309020205020404" pitchFamily="49" charset="0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WHILE Loops</a:t>
            </a:r>
            <a:endParaRPr lang="en-US" altLang="en-US" sz="240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16BC3EA3-533D-4313-B2AA-B145759665B7}" type="slidenum">
              <a:rPr lang="en-US" altLang="en-US"/>
              <a:pPr/>
              <a:t>47</a:t>
            </a:fld>
            <a:endParaRPr lang="en-US" altLang="en-US"/>
          </a:p>
        </p:txBody>
      </p:sp>
      <p:sp>
        <p:nvSpPr>
          <p:cNvPr id="131076" name="Text Box 4"/>
          <p:cNvSpPr txBox="1">
            <a:spLocks noChangeArrowheads="1"/>
          </p:cNvSpPr>
          <p:nvPr/>
        </p:nvSpPr>
        <p:spPr bwMode="auto">
          <a:xfrm>
            <a:off x="3581400" y="2362200"/>
            <a:ext cx="4572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37160" tIns="182880" rIns="137160" bIns="182880"/>
          <a:lstStyle>
            <a:lvl1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en-US" sz="2000" b="1">
                <a:latin typeface="Courier New" panose="02070309020205020404" pitchFamily="49" charset="0"/>
              </a:rPr>
              <a:t>while( eax &lt; ebx)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en-US" sz="2000" b="1">
                <a:latin typeface="Courier New" panose="02070309020205020404" pitchFamily="49" charset="0"/>
              </a:rPr>
              <a:t>	eax = eax + 1;</a:t>
            </a:r>
          </a:p>
        </p:txBody>
      </p:sp>
      <p:sp>
        <p:nvSpPr>
          <p:cNvPr id="131077" name="Text Box 5"/>
          <p:cNvSpPr txBox="1">
            <a:spLocks noChangeArrowheads="1"/>
          </p:cNvSpPr>
          <p:nvPr/>
        </p:nvSpPr>
        <p:spPr bwMode="auto">
          <a:xfrm>
            <a:off x="2362200" y="1066800"/>
            <a:ext cx="7315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A WHILE loop is really an IF statement followed by the body of the loop, followed by an unconditional jump to the top of the loop. Consider the following example:</a:t>
            </a:r>
          </a:p>
        </p:txBody>
      </p:sp>
      <p:grpSp>
        <p:nvGrpSpPr>
          <p:cNvPr id="131079" name="Group 7"/>
          <p:cNvGrpSpPr>
            <a:grpSpLocks/>
          </p:cNvGrpSpPr>
          <p:nvPr/>
        </p:nvGrpSpPr>
        <p:grpSpPr bwMode="auto">
          <a:xfrm>
            <a:off x="2362200" y="3429000"/>
            <a:ext cx="7543800" cy="2286000"/>
            <a:chOff x="528" y="2160"/>
            <a:chExt cx="4752" cy="1440"/>
          </a:xfrm>
        </p:grpSpPr>
        <p:sp>
          <p:nvSpPr>
            <p:cNvPr id="131075" name="Text Box 3"/>
            <p:cNvSpPr txBox="1">
              <a:spLocks noChangeArrowheads="1"/>
            </p:cNvSpPr>
            <p:nvPr/>
          </p:nvSpPr>
          <p:spPr bwMode="auto">
            <a:xfrm>
              <a:off x="576" y="2544"/>
              <a:ext cx="4704" cy="10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37160" tIns="182880" rIns="137160" bIns="182880"/>
            <a:lstStyle>
              <a:lvl1pPr>
                <a:tabLst>
                  <a:tab pos="571500" algn="l"/>
                  <a:tab pos="36576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>
                <a:tabLst>
                  <a:tab pos="571500" algn="l"/>
                  <a:tab pos="36576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>
                <a:tabLst>
                  <a:tab pos="571500" algn="l"/>
                  <a:tab pos="36576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>
                <a:tabLst>
                  <a:tab pos="571500" algn="l"/>
                  <a:tab pos="36576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>
                <a:tabLst>
                  <a:tab pos="571500" algn="l"/>
                  <a:tab pos="36576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36576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36576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36576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36576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en-US" sz="1800" b="1">
                  <a:latin typeface="Courier New" panose="02070309020205020404" pitchFamily="49" charset="0"/>
                </a:rPr>
                <a:t>top:	cmp eax,ebx	; check loop condition</a:t>
              </a:r>
            </a:p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en-US" sz="1800" b="1">
                  <a:latin typeface="Courier New" panose="02070309020205020404" pitchFamily="49" charset="0"/>
                </a:rPr>
                <a:t>	jae next	; false? exit loop</a:t>
              </a:r>
            </a:p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en-US" sz="1800" b="1">
                  <a:latin typeface="Courier New" panose="02070309020205020404" pitchFamily="49" charset="0"/>
                </a:rPr>
                <a:t>	inc eax	; body of loop</a:t>
              </a:r>
            </a:p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en-US" sz="1800" b="1">
                  <a:latin typeface="Courier New" panose="02070309020205020404" pitchFamily="49" charset="0"/>
                </a:rPr>
                <a:t>	jmp top	; repeat the loop</a:t>
              </a:r>
            </a:p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en-US" sz="1800" b="1">
                  <a:latin typeface="Courier New" panose="02070309020205020404" pitchFamily="49" charset="0"/>
                </a:rPr>
                <a:t>next:</a:t>
              </a:r>
            </a:p>
          </p:txBody>
        </p:sp>
        <p:sp>
          <p:nvSpPr>
            <p:cNvPr id="131078" name="Text Box 6"/>
            <p:cNvSpPr txBox="1">
              <a:spLocks noChangeArrowheads="1"/>
            </p:cNvSpPr>
            <p:nvPr/>
          </p:nvSpPr>
          <p:spPr bwMode="auto">
            <a:xfrm>
              <a:off x="528" y="2160"/>
              <a:ext cx="4080" cy="3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tIns="137160" bIns="13716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/>
                <a:t>This is a possible implementation: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1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What's Next</a:t>
            </a:r>
          </a:p>
        </p:txBody>
      </p:sp>
      <p:sp>
        <p:nvSpPr>
          <p:cNvPr id="162819" name="Rectangle 3"/>
          <p:cNvSpPr>
            <a:spLocks noGrp="1" noChangeArrowheads="1"/>
          </p:cNvSpPr>
          <p:nvPr>
            <p:ph idx="1"/>
          </p:nvPr>
        </p:nvSpPr>
        <p:spPr>
          <a:xfrm>
            <a:off x="3124200" y="1524000"/>
            <a:ext cx="6324600" cy="3048000"/>
          </a:xfrm>
        </p:spPr>
        <p:txBody>
          <a:bodyPr/>
          <a:lstStyle/>
          <a:p>
            <a:r>
              <a:rPr lang="en-US" altLang="en-US"/>
              <a:t>Boolean and Comparison Instructions</a:t>
            </a:r>
          </a:p>
          <a:p>
            <a:r>
              <a:rPr lang="en-US" altLang="en-US"/>
              <a:t>Conditional Jumps</a:t>
            </a:r>
          </a:p>
          <a:p>
            <a:r>
              <a:rPr lang="en-US" altLang="en-US"/>
              <a:t>Conditional Loop Instructions</a:t>
            </a:r>
          </a:p>
          <a:p>
            <a:r>
              <a:rPr lang="en-US" altLang="en-US"/>
              <a:t>Conditional Structures</a:t>
            </a:r>
          </a:p>
          <a:p>
            <a:r>
              <a:rPr lang="en-US" altLang="en-US"/>
              <a:t>Application: Finite-State Machines</a:t>
            </a:r>
          </a:p>
          <a:p>
            <a:r>
              <a:rPr lang="en-US" altLang="en-US" b="1">
                <a:solidFill>
                  <a:schemeClr val="tx2"/>
                </a:solidFill>
              </a:rPr>
              <a:t>Conditional Control Flow Directives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B39F2515-881D-493E-93C8-F0A77E367C11}" type="slidenum">
              <a:rPr lang="en-US" altLang="en-US"/>
              <a:pPr/>
              <a:t>48</a:t>
            </a:fld>
            <a:endParaRPr lang="en-US" altLang="en-US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Creating IF Statements</a:t>
            </a:r>
          </a:p>
        </p:txBody>
      </p:sp>
      <p:sp>
        <p:nvSpPr>
          <p:cNvPr id="152579" name="Rectangle 3"/>
          <p:cNvSpPr>
            <a:spLocks noGrp="1" noChangeArrowheads="1"/>
          </p:cNvSpPr>
          <p:nvPr>
            <p:ph idx="1"/>
          </p:nvPr>
        </p:nvSpPr>
        <p:spPr>
          <a:xfrm>
            <a:off x="3352800" y="1600200"/>
            <a:ext cx="5791200" cy="2971800"/>
          </a:xfrm>
        </p:spPr>
        <p:txBody>
          <a:bodyPr/>
          <a:lstStyle/>
          <a:p>
            <a:r>
              <a:rPr lang="en-US" altLang="en-US"/>
              <a:t>Runtime Expressions</a:t>
            </a:r>
          </a:p>
          <a:p>
            <a:r>
              <a:rPr lang="en-US" altLang="en-US"/>
              <a:t>Relational and Logical Operators</a:t>
            </a:r>
          </a:p>
          <a:p>
            <a:r>
              <a:rPr lang="en-US" altLang="en-US"/>
              <a:t>MASM-Generated Code</a:t>
            </a:r>
          </a:p>
          <a:p>
            <a:r>
              <a:rPr lang="en-US" altLang="en-US"/>
              <a:t>.REPEAT Directive</a:t>
            </a:r>
          </a:p>
          <a:p>
            <a:r>
              <a:rPr lang="en-US" altLang="en-US"/>
              <a:t>.WHILE Directive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1E79D856-AA9E-4AFB-AB3F-87790BE2550D}" type="slidenum">
              <a:rPr lang="en-US" altLang="en-US"/>
              <a:pPr/>
              <a:t>49</a:t>
            </a:fld>
            <a:endParaRPr lang="en-US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OR Instruction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143000"/>
            <a:ext cx="7772400" cy="1600200"/>
          </a:xfrm>
        </p:spPr>
        <p:txBody>
          <a:bodyPr/>
          <a:lstStyle/>
          <a:p>
            <a:r>
              <a:rPr lang="en-US" altLang="en-US"/>
              <a:t>Performs a Boolean OR operation between each pair of matching bits in two operands</a:t>
            </a:r>
          </a:p>
          <a:p>
            <a:r>
              <a:rPr lang="en-US" altLang="en-US"/>
              <a:t>Syntax:</a:t>
            </a:r>
          </a:p>
          <a:p>
            <a:pPr lvl="2"/>
            <a:r>
              <a:rPr lang="en-US" altLang="en-US"/>
              <a:t>OR </a:t>
            </a:r>
            <a:r>
              <a:rPr lang="en-US" altLang="en-US" i="1"/>
              <a:t>destination, source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30084B0C-824A-4B0A-B131-E88D66A24D44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80902" name="Text Box 6"/>
          <p:cNvSpPr txBox="1">
            <a:spLocks noChangeArrowheads="1"/>
          </p:cNvSpPr>
          <p:nvPr/>
        </p:nvSpPr>
        <p:spPr bwMode="auto">
          <a:xfrm>
            <a:off x="8001000" y="2438400"/>
            <a:ext cx="9906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OR</a:t>
            </a:r>
          </a:p>
        </p:txBody>
      </p:sp>
      <p:graphicFrame>
        <p:nvGraphicFramePr>
          <p:cNvPr id="80903" name="Object 7"/>
          <p:cNvGraphicFramePr>
            <a:graphicFrameLocks noChangeAspect="1"/>
          </p:cNvGraphicFramePr>
          <p:nvPr/>
        </p:nvGraphicFramePr>
        <p:xfrm>
          <a:off x="2819400" y="3429000"/>
          <a:ext cx="4191000" cy="133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23" name="VISIO" r:id="rId3" imgW="2633040" imgH="732600" progId="Visio.Drawing.6">
                  <p:embed/>
                </p:oleObj>
              </mc:Choice>
              <mc:Fallback>
                <p:oleObj name="VISIO" r:id="rId3" imgW="2633040" imgH="732600" progId="Visio.Drawing.6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587" r="11111"/>
                      <a:stretch>
                        <a:fillRect/>
                      </a:stretch>
                    </p:blipFill>
                    <p:spPr bwMode="auto">
                      <a:xfrm>
                        <a:off x="2819400" y="3429000"/>
                        <a:ext cx="4191000" cy="133350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0904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7000" y="3048000"/>
            <a:ext cx="15494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Runtime Expressions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BF6E7AFF-C1A8-49CB-ADBD-A9D936511051}" type="slidenum">
              <a:rPr lang="en-US" altLang="en-US"/>
              <a:pPr/>
              <a:t>50</a:t>
            </a:fld>
            <a:endParaRPr lang="en-US" altLang="en-US"/>
          </a:p>
        </p:txBody>
      </p:sp>
      <p:sp>
        <p:nvSpPr>
          <p:cNvPr id="138243" name="Text Box 3"/>
          <p:cNvSpPr txBox="1">
            <a:spLocks noChangeArrowheads="1"/>
          </p:cNvSpPr>
          <p:nvPr/>
        </p:nvSpPr>
        <p:spPr bwMode="auto">
          <a:xfrm>
            <a:off x="2590800" y="2819400"/>
            <a:ext cx="2590800" cy="1524000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37160" tIns="182880" rIns="137160" bIns="182880"/>
          <a:lstStyle>
            <a:lvl1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.IF eax &gt; ebx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mov edx,1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.ELSE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mov edx,2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.ENDIF</a:t>
            </a:r>
          </a:p>
        </p:txBody>
      </p:sp>
      <p:sp>
        <p:nvSpPr>
          <p:cNvPr id="138244" name="Text Box 4"/>
          <p:cNvSpPr txBox="1">
            <a:spLocks noChangeArrowheads="1"/>
          </p:cNvSpPr>
          <p:nvPr/>
        </p:nvSpPr>
        <p:spPr bwMode="auto">
          <a:xfrm>
            <a:off x="2209800" y="1066800"/>
            <a:ext cx="7696200" cy="1716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>
            <a:lvl1pPr marL="2857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2100">
                <a:latin typeface="Arial" panose="020B0604020202020204" pitchFamily="34" charset="0"/>
              </a:rPr>
              <a:t>.IF, .ELSE, .ELSEIF, and .ENDIF can be used to evaluate runtime expressions and create block-structured IF statements.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2100">
                <a:latin typeface="Arial" panose="020B0604020202020204" pitchFamily="34" charset="0"/>
              </a:rPr>
              <a:t>Examples:</a:t>
            </a:r>
          </a:p>
        </p:txBody>
      </p:sp>
      <p:sp>
        <p:nvSpPr>
          <p:cNvPr id="138245" name="Rectangle 5"/>
          <p:cNvSpPr>
            <a:spLocks noChangeArrowheads="1"/>
          </p:cNvSpPr>
          <p:nvPr/>
        </p:nvSpPr>
        <p:spPr bwMode="auto">
          <a:xfrm>
            <a:off x="2209800" y="4648200"/>
            <a:ext cx="7086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>
            <a:lvl1pPr marL="2286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2100">
                <a:latin typeface="Arial" panose="020B0604020202020204" pitchFamily="34" charset="0"/>
              </a:rPr>
              <a:t>MASM generates "hidden" code for you, consisting of code labels, CMP and conditional jump instructions.</a:t>
            </a:r>
          </a:p>
        </p:txBody>
      </p:sp>
      <p:sp>
        <p:nvSpPr>
          <p:cNvPr id="138246" name="Text Box 6"/>
          <p:cNvSpPr txBox="1">
            <a:spLocks noChangeArrowheads="1"/>
          </p:cNvSpPr>
          <p:nvPr/>
        </p:nvSpPr>
        <p:spPr bwMode="auto">
          <a:xfrm>
            <a:off x="5410200" y="2819400"/>
            <a:ext cx="4038600" cy="1524000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37160" tIns="182880" rIns="137160" bIns="182880"/>
          <a:lstStyle>
            <a:lvl1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.IF eax &gt; ebx &amp;&amp; eax &gt; ecx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mov edx,1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.ELSE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mov edx,2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.ENDIF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8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5" grpId="0" autoUpdateAnimBg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Relational and Logical Operators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0A6C43F8-5916-4538-BED0-DA30DAF6FB1F}" type="slidenum">
              <a:rPr lang="en-US" altLang="en-US"/>
              <a:pPr/>
              <a:t>51</a:t>
            </a:fld>
            <a:endParaRPr lang="en-US" altLang="en-US"/>
          </a:p>
        </p:txBody>
      </p:sp>
      <p:pic>
        <p:nvPicPr>
          <p:cNvPr id="1433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1" y="1143001"/>
            <a:ext cx="5318125" cy="460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Signed and Unsigned Comparisons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FC2DB88D-65A3-4F74-9A20-18D9D475F21B}" type="slidenum">
              <a:rPr lang="en-US" altLang="en-US"/>
              <a:pPr/>
              <a:t>52</a:t>
            </a:fld>
            <a:endParaRPr lang="en-US" altLang="en-US"/>
          </a:p>
        </p:txBody>
      </p:sp>
      <p:sp>
        <p:nvSpPr>
          <p:cNvPr id="142339" name="Text Box 3"/>
          <p:cNvSpPr txBox="1">
            <a:spLocks noChangeArrowheads="1"/>
          </p:cNvSpPr>
          <p:nvPr/>
        </p:nvSpPr>
        <p:spPr bwMode="auto">
          <a:xfrm>
            <a:off x="5638800" y="2628900"/>
            <a:ext cx="4419600" cy="1676400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37160" tIns="182880" rIns="137160" bIns="182880"/>
          <a:lstStyle>
            <a:lvl1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mov eax,6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cmp eax,val1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jbe @C0001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mov result,1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@C0001:</a:t>
            </a:r>
          </a:p>
        </p:txBody>
      </p:sp>
      <p:sp>
        <p:nvSpPr>
          <p:cNvPr id="142340" name="Text Box 4"/>
          <p:cNvSpPr txBox="1">
            <a:spLocks noChangeArrowheads="1"/>
          </p:cNvSpPr>
          <p:nvPr/>
        </p:nvSpPr>
        <p:spPr bwMode="auto">
          <a:xfrm>
            <a:off x="2057400" y="1473200"/>
            <a:ext cx="3124200" cy="2844800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700" b="1">
                <a:latin typeface="Courier New" panose="02070309020205020404" pitchFamily="49" charset="0"/>
              </a:rPr>
              <a:t>.data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700" b="1">
                <a:latin typeface="Courier New" panose="02070309020205020404" pitchFamily="49" charset="0"/>
              </a:rPr>
              <a:t>val1   DWORD 5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700" b="1">
                <a:latin typeface="Courier New" panose="02070309020205020404" pitchFamily="49" charset="0"/>
              </a:rPr>
              <a:t>result DWORD ?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700" b="1">
                <a:latin typeface="Courier New" panose="02070309020205020404" pitchFamily="49" charset="0"/>
              </a:rPr>
              <a:t>.code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700" b="1">
                <a:latin typeface="Courier New" panose="02070309020205020404" pitchFamily="49" charset="0"/>
              </a:rPr>
              <a:t>mov eax,6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700" b="1">
                <a:latin typeface="Courier New" panose="02070309020205020404" pitchFamily="49" charset="0"/>
              </a:rPr>
              <a:t>.IF eax &gt; val1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700" b="1">
                <a:latin typeface="Courier New" panose="02070309020205020404" pitchFamily="49" charset="0"/>
              </a:rPr>
              <a:t>  mov result,1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700" b="1">
                <a:latin typeface="Courier New" panose="02070309020205020404" pitchFamily="49" charset="0"/>
              </a:rPr>
              <a:t>.ENDIF</a:t>
            </a:r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>
            <a:off x="4495800" y="3200400"/>
            <a:ext cx="1295400" cy="0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endParaRPr lang="en-US"/>
          </a:p>
        </p:txBody>
      </p:sp>
      <p:sp>
        <p:nvSpPr>
          <p:cNvPr id="142342" name="Text Box 6"/>
          <p:cNvSpPr txBox="1">
            <a:spLocks noChangeArrowheads="1"/>
          </p:cNvSpPr>
          <p:nvPr/>
        </p:nvSpPr>
        <p:spPr bwMode="auto">
          <a:xfrm>
            <a:off x="5638800" y="1981200"/>
            <a:ext cx="41148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Generated code:</a:t>
            </a:r>
          </a:p>
        </p:txBody>
      </p:sp>
      <p:sp>
        <p:nvSpPr>
          <p:cNvPr id="142343" name="Text Box 7"/>
          <p:cNvSpPr txBox="1">
            <a:spLocks noChangeArrowheads="1"/>
          </p:cNvSpPr>
          <p:nvPr/>
        </p:nvSpPr>
        <p:spPr bwMode="auto">
          <a:xfrm>
            <a:off x="2133600" y="4648201"/>
            <a:ext cx="7772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MASM automatically generates an unsigned jump (JBE) because </a:t>
            </a:r>
            <a:r>
              <a:rPr lang="en-US" altLang="en-US">
                <a:solidFill>
                  <a:schemeClr val="tx2"/>
                </a:solidFill>
              </a:rPr>
              <a:t>val1</a:t>
            </a:r>
            <a:r>
              <a:rPr lang="en-US" altLang="en-US"/>
              <a:t> is unsigned.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2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43" grpId="0" autoUpdateAnimBg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Signed and Unsigned Comparisons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232FC7AC-2FC6-42E5-9BCF-096615C6B7FF}" type="slidenum">
              <a:rPr lang="en-US" altLang="en-US"/>
              <a:pPr/>
              <a:t>53</a:t>
            </a:fld>
            <a:endParaRPr lang="en-US" altLang="en-US"/>
          </a:p>
        </p:txBody>
      </p:sp>
      <p:sp>
        <p:nvSpPr>
          <p:cNvPr id="145411" name="Text Box 3"/>
          <p:cNvSpPr txBox="1">
            <a:spLocks noChangeArrowheads="1"/>
          </p:cNvSpPr>
          <p:nvPr/>
        </p:nvSpPr>
        <p:spPr bwMode="auto">
          <a:xfrm>
            <a:off x="5638800" y="2628900"/>
            <a:ext cx="4419600" cy="1676400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37160" tIns="182880" rIns="137160" bIns="182880"/>
          <a:lstStyle>
            <a:lvl1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mov eax,6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cmp eax,val1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jle @C0001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mov result,1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@C0001:</a:t>
            </a:r>
          </a:p>
        </p:txBody>
      </p:sp>
      <p:sp>
        <p:nvSpPr>
          <p:cNvPr id="145412" name="Text Box 4"/>
          <p:cNvSpPr txBox="1">
            <a:spLocks noChangeArrowheads="1"/>
          </p:cNvSpPr>
          <p:nvPr/>
        </p:nvSpPr>
        <p:spPr bwMode="auto">
          <a:xfrm>
            <a:off x="2057400" y="1473200"/>
            <a:ext cx="3124200" cy="2844800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700" b="1">
                <a:latin typeface="Courier New" panose="02070309020205020404" pitchFamily="49" charset="0"/>
              </a:rPr>
              <a:t>.data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700" b="1">
                <a:latin typeface="Courier New" panose="02070309020205020404" pitchFamily="49" charset="0"/>
              </a:rPr>
              <a:t>val1   </a:t>
            </a:r>
            <a:r>
              <a:rPr lang="en-US" altLang="en-US" sz="1700" b="1">
                <a:solidFill>
                  <a:schemeClr val="tx2"/>
                </a:solidFill>
                <a:latin typeface="Courier New" panose="02070309020205020404" pitchFamily="49" charset="0"/>
              </a:rPr>
              <a:t>SDWORD</a:t>
            </a:r>
            <a:r>
              <a:rPr lang="en-US" altLang="en-US" sz="1700" b="1">
                <a:latin typeface="Courier New" panose="02070309020205020404" pitchFamily="49" charset="0"/>
              </a:rPr>
              <a:t> 5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700" b="1">
                <a:latin typeface="Courier New" panose="02070309020205020404" pitchFamily="49" charset="0"/>
              </a:rPr>
              <a:t>result SDWORD ?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700" b="1">
                <a:latin typeface="Courier New" panose="02070309020205020404" pitchFamily="49" charset="0"/>
              </a:rPr>
              <a:t>.code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700" b="1">
                <a:latin typeface="Courier New" panose="02070309020205020404" pitchFamily="49" charset="0"/>
              </a:rPr>
              <a:t>mov eax,6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700" b="1">
                <a:latin typeface="Courier New" panose="02070309020205020404" pitchFamily="49" charset="0"/>
              </a:rPr>
              <a:t>.IF eax &gt; val1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700" b="1">
                <a:latin typeface="Courier New" panose="02070309020205020404" pitchFamily="49" charset="0"/>
              </a:rPr>
              <a:t>  mov result,1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700" b="1">
                <a:latin typeface="Courier New" panose="02070309020205020404" pitchFamily="49" charset="0"/>
              </a:rPr>
              <a:t>.ENDIF</a:t>
            </a:r>
          </a:p>
        </p:txBody>
      </p:sp>
      <p:sp>
        <p:nvSpPr>
          <p:cNvPr id="145413" name="Line 5"/>
          <p:cNvSpPr>
            <a:spLocks noChangeShapeType="1"/>
          </p:cNvSpPr>
          <p:nvPr/>
        </p:nvSpPr>
        <p:spPr bwMode="auto">
          <a:xfrm>
            <a:off x="4495800" y="3200400"/>
            <a:ext cx="1295400" cy="0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endParaRPr lang="en-US"/>
          </a:p>
        </p:txBody>
      </p:sp>
      <p:sp>
        <p:nvSpPr>
          <p:cNvPr id="145414" name="Text Box 6"/>
          <p:cNvSpPr txBox="1">
            <a:spLocks noChangeArrowheads="1"/>
          </p:cNvSpPr>
          <p:nvPr/>
        </p:nvSpPr>
        <p:spPr bwMode="auto">
          <a:xfrm>
            <a:off x="5638800" y="1981200"/>
            <a:ext cx="41148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Generated code:</a:t>
            </a:r>
          </a:p>
        </p:txBody>
      </p:sp>
      <p:sp>
        <p:nvSpPr>
          <p:cNvPr id="145415" name="Text Box 7"/>
          <p:cNvSpPr txBox="1">
            <a:spLocks noChangeArrowheads="1"/>
          </p:cNvSpPr>
          <p:nvPr/>
        </p:nvSpPr>
        <p:spPr bwMode="auto">
          <a:xfrm>
            <a:off x="2057400" y="4648201"/>
            <a:ext cx="7772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MASM automatically generates a signed jump (JLE) because </a:t>
            </a:r>
            <a:r>
              <a:rPr lang="en-US" altLang="en-US">
                <a:solidFill>
                  <a:schemeClr val="tx2"/>
                </a:solidFill>
              </a:rPr>
              <a:t>val1</a:t>
            </a:r>
            <a:r>
              <a:rPr lang="en-US" altLang="en-US"/>
              <a:t> is signed.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5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5" grpId="0" autoUpdateAnimBg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Signed and Unsigned Comparisons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8C1887A8-DCD5-423D-BCCC-828E77042ECA}" type="slidenum">
              <a:rPr lang="en-US" altLang="en-US"/>
              <a:pPr/>
              <a:t>54</a:t>
            </a:fld>
            <a:endParaRPr lang="en-US" altLang="en-US"/>
          </a:p>
        </p:txBody>
      </p:sp>
      <p:sp>
        <p:nvSpPr>
          <p:cNvPr id="153603" name="Text Box 3"/>
          <p:cNvSpPr txBox="1">
            <a:spLocks noChangeArrowheads="1"/>
          </p:cNvSpPr>
          <p:nvPr/>
        </p:nvSpPr>
        <p:spPr bwMode="auto">
          <a:xfrm>
            <a:off x="5638800" y="2286000"/>
            <a:ext cx="2971800" cy="1981200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37160" tIns="182880" rIns="137160" bIns="182880"/>
          <a:lstStyle>
            <a:lvl1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mov ebx,5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mov eax,6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cmp eax,ebx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jbe @C0001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mov result,1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@C0001:</a:t>
            </a:r>
          </a:p>
        </p:txBody>
      </p:sp>
      <p:sp>
        <p:nvSpPr>
          <p:cNvPr id="153604" name="Text Box 4"/>
          <p:cNvSpPr txBox="1">
            <a:spLocks noChangeArrowheads="1"/>
          </p:cNvSpPr>
          <p:nvPr/>
        </p:nvSpPr>
        <p:spPr bwMode="auto">
          <a:xfrm>
            <a:off x="2057400" y="1473200"/>
            <a:ext cx="3124200" cy="2844800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700" b="1">
                <a:latin typeface="Courier New" panose="02070309020205020404" pitchFamily="49" charset="0"/>
              </a:rPr>
              <a:t>.data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700" b="1">
                <a:latin typeface="Courier New" panose="02070309020205020404" pitchFamily="49" charset="0"/>
              </a:rPr>
              <a:t>result DWORD ?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700" b="1">
                <a:latin typeface="Courier New" panose="02070309020205020404" pitchFamily="49" charset="0"/>
              </a:rPr>
              <a:t>.code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700" b="1">
                <a:latin typeface="Courier New" panose="02070309020205020404" pitchFamily="49" charset="0"/>
              </a:rPr>
              <a:t>mov ebx,5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700" b="1">
                <a:latin typeface="Courier New" panose="02070309020205020404" pitchFamily="49" charset="0"/>
              </a:rPr>
              <a:t>mov eax,6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700" b="1">
                <a:latin typeface="Courier New" panose="02070309020205020404" pitchFamily="49" charset="0"/>
              </a:rPr>
              <a:t>.IF eax &gt; ebx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700" b="1">
                <a:latin typeface="Courier New" panose="02070309020205020404" pitchFamily="49" charset="0"/>
              </a:rPr>
              <a:t>  mov result,1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700" b="1">
                <a:latin typeface="Courier New" panose="02070309020205020404" pitchFamily="49" charset="0"/>
              </a:rPr>
              <a:t>.ENDIF</a:t>
            </a:r>
          </a:p>
        </p:txBody>
      </p:sp>
      <p:sp>
        <p:nvSpPr>
          <p:cNvPr id="153605" name="Line 5"/>
          <p:cNvSpPr>
            <a:spLocks noChangeShapeType="1"/>
          </p:cNvSpPr>
          <p:nvPr/>
        </p:nvSpPr>
        <p:spPr bwMode="auto">
          <a:xfrm>
            <a:off x="4495800" y="3200400"/>
            <a:ext cx="1295400" cy="0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endParaRPr lang="en-US"/>
          </a:p>
        </p:txBody>
      </p:sp>
      <p:sp>
        <p:nvSpPr>
          <p:cNvPr id="153606" name="Text Box 6"/>
          <p:cNvSpPr txBox="1">
            <a:spLocks noChangeArrowheads="1"/>
          </p:cNvSpPr>
          <p:nvPr/>
        </p:nvSpPr>
        <p:spPr bwMode="auto">
          <a:xfrm>
            <a:off x="5638800" y="1676400"/>
            <a:ext cx="41148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Generated code:</a:t>
            </a:r>
          </a:p>
        </p:txBody>
      </p:sp>
      <p:sp>
        <p:nvSpPr>
          <p:cNvPr id="153607" name="Text Box 7"/>
          <p:cNvSpPr txBox="1">
            <a:spLocks noChangeArrowheads="1"/>
          </p:cNvSpPr>
          <p:nvPr/>
        </p:nvSpPr>
        <p:spPr bwMode="auto">
          <a:xfrm>
            <a:off x="1981200" y="4648201"/>
            <a:ext cx="7772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MASM automatically generates an unsigned jump (JBE) when both operands are registers . . 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3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7" grpId="0" autoUpdateAnimBg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Signed and Unsigned Comparisons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BD27C57F-90BA-4786-AF35-AB1B9B369D06}" type="slidenum">
              <a:rPr lang="en-US" altLang="en-US"/>
              <a:pPr/>
              <a:t>55</a:t>
            </a:fld>
            <a:endParaRPr lang="en-US" altLang="en-US"/>
          </a:p>
        </p:txBody>
      </p:sp>
      <p:sp>
        <p:nvSpPr>
          <p:cNvPr id="154627" name="Text Box 3"/>
          <p:cNvSpPr txBox="1">
            <a:spLocks noChangeArrowheads="1"/>
          </p:cNvSpPr>
          <p:nvPr/>
        </p:nvSpPr>
        <p:spPr bwMode="auto">
          <a:xfrm>
            <a:off x="6172200" y="2286000"/>
            <a:ext cx="2971800" cy="1981200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37160" tIns="182880" rIns="137160" bIns="182880"/>
          <a:lstStyle>
            <a:lvl1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mov ebx,5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mov eax,6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cmp eax,ebx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jle @C0001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mov result,1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@C0001:</a:t>
            </a:r>
          </a:p>
        </p:txBody>
      </p:sp>
      <p:sp>
        <p:nvSpPr>
          <p:cNvPr id="154628" name="Text Box 4"/>
          <p:cNvSpPr txBox="1">
            <a:spLocks noChangeArrowheads="1"/>
          </p:cNvSpPr>
          <p:nvPr/>
        </p:nvSpPr>
        <p:spPr bwMode="auto">
          <a:xfrm>
            <a:off x="2057400" y="1473200"/>
            <a:ext cx="3733800" cy="2844800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700" b="1">
                <a:latin typeface="Courier New" panose="02070309020205020404" pitchFamily="49" charset="0"/>
              </a:rPr>
              <a:t>.data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700" b="1">
                <a:latin typeface="Courier New" panose="02070309020205020404" pitchFamily="49" charset="0"/>
              </a:rPr>
              <a:t>result SDWORD ?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700" b="1">
                <a:latin typeface="Courier New" panose="02070309020205020404" pitchFamily="49" charset="0"/>
              </a:rPr>
              <a:t>.code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700" b="1">
                <a:latin typeface="Courier New" panose="02070309020205020404" pitchFamily="49" charset="0"/>
              </a:rPr>
              <a:t>mov ebx,5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700" b="1">
                <a:latin typeface="Courier New" panose="02070309020205020404" pitchFamily="49" charset="0"/>
              </a:rPr>
              <a:t>mov eax,6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700" b="1">
                <a:latin typeface="Courier New" panose="02070309020205020404" pitchFamily="49" charset="0"/>
              </a:rPr>
              <a:t>.IF SDWORD PTR eax &gt; ebx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700" b="1">
                <a:latin typeface="Courier New" panose="02070309020205020404" pitchFamily="49" charset="0"/>
              </a:rPr>
              <a:t>  mov result,1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700" b="1">
                <a:latin typeface="Courier New" panose="02070309020205020404" pitchFamily="49" charset="0"/>
              </a:rPr>
              <a:t>.ENDIF</a:t>
            </a:r>
          </a:p>
        </p:txBody>
      </p:sp>
      <p:sp>
        <p:nvSpPr>
          <p:cNvPr id="154629" name="Line 5"/>
          <p:cNvSpPr>
            <a:spLocks noChangeShapeType="1"/>
          </p:cNvSpPr>
          <p:nvPr/>
        </p:nvSpPr>
        <p:spPr bwMode="auto">
          <a:xfrm>
            <a:off x="5486400" y="3048000"/>
            <a:ext cx="914400" cy="0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endParaRPr lang="en-US"/>
          </a:p>
        </p:txBody>
      </p:sp>
      <p:sp>
        <p:nvSpPr>
          <p:cNvPr id="154630" name="Text Box 6"/>
          <p:cNvSpPr txBox="1">
            <a:spLocks noChangeArrowheads="1"/>
          </p:cNvSpPr>
          <p:nvPr/>
        </p:nvSpPr>
        <p:spPr bwMode="auto">
          <a:xfrm>
            <a:off x="6172200" y="1676400"/>
            <a:ext cx="31242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Generated code:</a:t>
            </a:r>
          </a:p>
        </p:txBody>
      </p:sp>
      <p:sp>
        <p:nvSpPr>
          <p:cNvPr id="154631" name="Text Box 7"/>
          <p:cNvSpPr txBox="1">
            <a:spLocks noChangeArrowheads="1"/>
          </p:cNvSpPr>
          <p:nvPr/>
        </p:nvSpPr>
        <p:spPr bwMode="auto">
          <a:xfrm>
            <a:off x="2057400" y="4648201"/>
            <a:ext cx="7772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. . . unless you prefix one of the register operands with the SDWORD PTR operator. Then a signed jump is generated.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4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31" grpId="0" autoUpdateAnimBg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.REPEAT Directive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3456B0A9-A593-404B-9420-4B29D3F38C26}" type="slidenum">
              <a:rPr lang="en-US" altLang="en-US"/>
              <a:pPr/>
              <a:t>56</a:t>
            </a:fld>
            <a:endParaRPr lang="en-US" altLang="en-US"/>
          </a:p>
        </p:txBody>
      </p:sp>
      <p:sp>
        <p:nvSpPr>
          <p:cNvPr id="144387" name="Text Box 3"/>
          <p:cNvSpPr txBox="1">
            <a:spLocks noChangeArrowheads="1"/>
          </p:cNvSpPr>
          <p:nvPr/>
        </p:nvSpPr>
        <p:spPr bwMode="auto">
          <a:xfrm>
            <a:off x="3276600" y="2590800"/>
            <a:ext cx="51054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37160" tIns="182880" rIns="137160" bIns="182880"/>
          <a:lstStyle>
            <a:lvl1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2000" b="1">
                <a:latin typeface="Courier New" panose="02070309020205020404" pitchFamily="49" charset="0"/>
              </a:rPr>
              <a:t>; Display integers 1 – 10: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en-US" altLang="en-US" sz="2000" b="1">
              <a:latin typeface="Courier New" panose="02070309020205020404" pitchFamily="49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2000" b="1">
                <a:latin typeface="Courier New" panose="02070309020205020404" pitchFamily="49" charset="0"/>
              </a:rPr>
              <a:t>mov eax,0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2000" b="1">
                <a:latin typeface="Courier New" panose="02070309020205020404" pitchFamily="49" charset="0"/>
              </a:rPr>
              <a:t>.REPEAT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2000" b="1">
                <a:latin typeface="Courier New" panose="02070309020205020404" pitchFamily="49" charset="0"/>
              </a:rPr>
              <a:t>	inc eax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2000" b="1">
                <a:latin typeface="Courier New" panose="02070309020205020404" pitchFamily="49" charset="0"/>
              </a:rPr>
              <a:t>	call WriteDec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2000" b="1">
                <a:latin typeface="Courier New" panose="02070309020205020404" pitchFamily="49" charset="0"/>
              </a:rPr>
              <a:t>	call Crlf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2000" b="1">
                <a:latin typeface="Courier New" panose="02070309020205020404" pitchFamily="49" charset="0"/>
              </a:rPr>
              <a:t>.UNTIL eax == 10</a:t>
            </a:r>
          </a:p>
        </p:txBody>
      </p:sp>
      <p:sp>
        <p:nvSpPr>
          <p:cNvPr id="144388" name="Text Box 4"/>
          <p:cNvSpPr txBox="1">
            <a:spLocks noChangeArrowheads="1"/>
          </p:cNvSpPr>
          <p:nvPr/>
        </p:nvSpPr>
        <p:spPr bwMode="auto">
          <a:xfrm>
            <a:off x="2209800" y="1066801"/>
            <a:ext cx="7696200" cy="1246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Executes the loop body before testing the loop condition associated with the .UNTIL directive. </a:t>
            </a:r>
          </a:p>
          <a:p>
            <a:pPr>
              <a:spcBef>
                <a:spcPct val="50000"/>
              </a:spcBef>
            </a:pPr>
            <a:r>
              <a:rPr lang="en-US" altLang="en-US"/>
              <a:t>Example: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.WHILE Directive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901C5780-2B68-46FB-9CBA-BD3812155400}" type="slidenum">
              <a:rPr lang="en-US" altLang="en-US"/>
              <a:pPr/>
              <a:t>57</a:t>
            </a:fld>
            <a:endParaRPr lang="en-US" altLang="en-US"/>
          </a:p>
        </p:txBody>
      </p:sp>
      <p:sp>
        <p:nvSpPr>
          <p:cNvPr id="149507" name="Text Box 3"/>
          <p:cNvSpPr txBox="1">
            <a:spLocks noChangeArrowheads="1"/>
          </p:cNvSpPr>
          <p:nvPr/>
        </p:nvSpPr>
        <p:spPr bwMode="auto">
          <a:xfrm>
            <a:off x="3276600" y="2590800"/>
            <a:ext cx="510540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37160" tIns="182880" rIns="137160" bIns="182880"/>
          <a:lstStyle>
            <a:lvl1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2000" b="1">
                <a:latin typeface="Courier New" panose="02070309020205020404" pitchFamily="49" charset="0"/>
              </a:rPr>
              <a:t>; Display integers 1 – 10: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en-US" altLang="en-US" sz="2000" b="1">
              <a:latin typeface="Courier New" panose="02070309020205020404" pitchFamily="49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2000" b="1">
                <a:latin typeface="Courier New" panose="02070309020205020404" pitchFamily="49" charset="0"/>
              </a:rPr>
              <a:t>mov eax,0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2000" b="1">
                <a:latin typeface="Courier New" panose="02070309020205020404" pitchFamily="49" charset="0"/>
              </a:rPr>
              <a:t>.WHILE eax &lt; 10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2000" b="1">
                <a:latin typeface="Courier New" panose="02070309020205020404" pitchFamily="49" charset="0"/>
              </a:rPr>
              <a:t>	inc eax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2000" b="1">
                <a:latin typeface="Courier New" panose="02070309020205020404" pitchFamily="49" charset="0"/>
              </a:rPr>
              <a:t>	call WriteDec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2000" b="1">
                <a:latin typeface="Courier New" panose="02070309020205020404" pitchFamily="49" charset="0"/>
              </a:rPr>
              <a:t>	call Crlf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2000" b="1">
                <a:latin typeface="Courier New" panose="02070309020205020404" pitchFamily="49" charset="0"/>
              </a:rPr>
              <a:t>.ENDW</a:t>
            </a:r>
          </a:p>
        </p:txBody>
      </p:sp>
      <p:sp>
        <p:nvSpPr>
          <p:cNvPr id="149508" name="Text Box 4"/>
          <p:cNvSpPr txBox="1">
            <a:spLocks noChangeArrowheads="1"/>
          </p:cNvSpPr>
          <p:nvPr/>
        </p:nvSpPr>
        <p:spPr bwMode="auto">
          <a:xfrm>
            <a:off x="2209800" y="1066801"/>
            <a:ext cx="7696200" cy="1246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Tests the loop condition before executing the loop body The .ENDW directive marks the end of the loop. </a:t>
            </a:r>
          </a:p>
          <a:p>
            <a:pPr>
              <a:spcBef>
                <a:spcPct val="50000"/>
              </a:spcBef>
            </a:pPr>
            <a:r>
              <a:rPr lang="en-US" altLang="en-US"/>
              <a:t>Example: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XOR Instruction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143000"/>
            <a:ext cx="7772400" cy="1600200"/>
          </a:xfrm>
        </p:spPr>
        <p:txBody>
          <a:bodyPr/>
          <a:lstStyle/>
          <a:p>
            <a:r>
              <a:rPr lang="en-US" altLang="en-US"/>
              <a:t>Performs a Boolean exclusive-OR operation between each pair of matching bits in two operands</a:t>
            </a:r>
          </a:p>
          <a:p>
            <a:r>
              <a:rPr lang="en-US" altLang="en-US"/>
              <a:t>Syntax:</a:t>
            </a:r>
          </a:p>
          <a:p>
            <a:pPr lvl="2"/>
            <a:r>
              <a:rPr lang="en-US" altLang="en-US"/>
              <a:t>XOR </a:t>
            </a:r>
            <a:r>
              <a:rPr lang="en-US" altLang="en-US" i="1"/>
              <a:t>destination, source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29FF4E8D-3BC2-4CA8-BCD8-4E0535F81770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81924" name="Text Box 4"/>
          <p:cNvSpPr txBox="1">
            <a:spLocks noChangeArrowheads="1"/>
          </p:cNvSpPr>
          <p:nvPr/>
        </p:nvSpPr>
        <p:spPr bwMode="auto">
          <a:xfrm>
            <a:off x="8001000" y="2057400"/>
            <a:ext cx="9906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XOR</a:t>
            </a:r>
          </a:p>
        </p:txBody>
      </p:sp>
      <p:pic>
        <p:nvPicPr>
          <p:cNvPr id="8192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2667000"/>
            <a:ext cx="1620838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81930" name="Object 10"/>
          <p:cNvGraphicFramePr>
            <a:graphicFrameLocks noChangeAspect="1"/>
          </p:cNvGraphicFramePr>
          <p:nvPr/>
        </p:nvGraphicFramePr>
        <p:xfrm>
          <a:off x="2438400" y="3048001"/>
          <a:ext cx="4648200" cy="1292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0" name="VISIO" r:id="rId4" imgW="2633040" imgH="732600" progId="Visio.Drawing.6">
                  <p:embed/>
                </p:oleObj>
              </mc:Choice>
              <mc:Fallback>
                <p:oleObj name="VISIO" r:id="rId4" imgW="2633040" imgH="732600" progId="Visio.Drawing.6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3048001"/>
                        <a:ext cx="4648200" cy="1292225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31" name="Text Box 11"/>
          <p:cNvSpPr txBox="1">
            <a:spLocks noChangeArrowheads="1"/>
          </p:cNvSpPr>
          <p:nvPr/>
        </p:nvSpPr>
        <p:spPr bwMode="auto">
          <a:xfrm>
            <a:off x="2362200" y="4876800"/>
            <a:ext cx="76200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XOR is a useful way to toggle (invert) the bits in an operand.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31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NOT Instruction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143000"/>
            <a:ext cx="7772400" cy="1600200"/>
          </a:xfrm>
        </p:spPr>
        <p:txBody>
          <a:bodyPr/>
          <a:lstStyle/>
          <a:p>
            <a:r>
              <a:rPr lang="en-US" altLang="en-US"/>
              <a:t>Performs a Boolean NOT operation on a single destination operand</a:t>
            </a:r>
          </a:p>
          <a:p>
            <a:r>
              <a:rPr lang="en-US" altLang="en-US"/>
              <a:t>Syntax:</a:t>
            </a:r>
          </a:p>
          <a:p>
            <a:pPr lvl="2"/>
            <a:r>
              <a:rPr lang="en-US" altLang="en-US"/>
              <a:t>NOT </a:t>
            </a:r>
            <a:r>
              <a:rPr lang="en-US" altLang="en-US" i="1"/>
              <a:t>destination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474787A6-F87F-4838-87F8-EEAC3D98EDF4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82948" name="Text Box 4"/>
          <p:cNvSpPr txBox="1">
            <a:spLocks noChangeArrowheads="1"/>
          </p:cNvSpPr>
          <p:nvPr/>
        </p:nvSpPr>
        <p:spPr bwMode="auto">
          <a:xfrm>
            <a:off x="8001000" y="2057400"/>
            <a:ext cx="9906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NOT</a:t>
            </a:r>
          </a:p>
        </p:txBody>
      </p:sp>
      <p:graphicFrame>
        <p:nvGraphicFramePr>
          <p:cNvPr id="82952" name="Object 8"/>
          <p:cNvGraphicFramePr>
            <a:graphicFrameLocks noChangeAspect="1"/>
          </p:cNvGraphicFramePr>
          <p:nvPr/>
        </p:nvGraphicFramePr>
        <p:xfrm>
          <a:off x="2971800" y="2900364"/>
          <a:ext cx="3962400" cy="985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73" name="VISIO" r:id="rId3" imgW="2318400" imgH="575640" progId="Visio.Drawing.6">
                  <p:embed/>
                </p:oleObj>
              </mc:Choice>
              <mc:Fallback>
                <p:oleObj name="VISIO" r:id="rId3" imgW="2318400" imgH="575640" progId="Visio.Drawing.6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2900364"/>
                        <a:ext cx="3962400" cy="985837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295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8764" y="2667000"/>
            <a:ext cx="1265237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Bit-Mapped Sets</a:t>
            </a:r>
          </a:p>
        </p:txBody>
      </p:sp>
      <p:sp>
        <p:nvSpPr>
          <p:cNvPr id="16486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Binary bits indicate set membership</a:t>
            </a:r>
          </a:p>
          <a:p>
            <a:r>
              <a:rPr lang="en-US" altLang="en-US"/>
              <a:t>Efficient use of storage</a:t>
            </a:r>
          </a:p>
          <a:p>
            <a:r>
              <a:rPr lang="en-US" altLang="en-US"/>
              <a:t>Also known as </a:t>
            </a:r>
            <a:r>
              <a:rPr lang="en-US" altLang="en-US" i="1"/>
              <a:t>bit vectors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E1120F7B-D2D8-4418-A9BA-E422DD8CDF31}" type="slidenum">
              <a:rPr lang="en-US" altLang="en-US"/>
              <a:pPr/>
              <a:t>8</a:t>
            </a:fld>
            <a:endParaRPr lang="en-US" altLang="en-US"/>
          </a:p>
        </p:txBody>
      </p:sp>
      <p:pic>
        <p:nvPicPr>
          <p:cNvPr id="16487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505200"/>
            <a:ext cx="8001000" cy="213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Bit-Mapped Set Operations</a:t>
            </a:r>
          </a:p>
        </p:txBody>
      </p:sp>
      <p:sp>
        <p:nvSpPr>
          <p:cNvPr id="1679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en-US"/>
              <a:t>Set Complement</a:t>
            </a:r>
          </a:p>
          <a:p>
            <a:pPr lvl="2"/>
            <a:r>
              <a:rPr lang="en-US" altLang="en-US"/>
              <a:t>mov eax,SetX</a:t>
            </a:r>
          </a:p>
          <a:p>
            <a:pPr lvl="2"/>
            <a:r>
              <a:rPr lang="en-US" altLang="en-US"/>
              <a:t>not eax</a:t>
            </a:r>
          </a:p>
          <a:p>
            <a:pPr lvl="2"/>
            <a:endParaRPr lang="en-US" altLang="en-US"/>
          </a:p>
          <a:p>
            <a:r>
              <a:rPr lang="en-US" altLang="en-US"/>
              <a:t>Set Intersection</a:t>
            </a:r>
          </a:p>
          <a:p>
            <a:pPr lvl="2"/>
            <a:r>
              <a:rPr lang="en-US" altLang="en-US"/>
              <a:t>mov eax,setX</a:t>
            </a:r>
          </a:p>
          <a:p>
            <a:pPr lvl="2"/>
            <a:r>
              <a:rPr lang="en-US" altLang="en-US"/>
              <a:t>and eax,setY</a:t>
            </a:r>
          </a:p>
          <a:p>
            <a:pPr lvl="2"/>
            <a:endParaRPr lang="en-US" altLang="en-US"/>
          </a:p>
          <a:p>
            <a:r>
              <a:rPr lang="en-US" altLang="en-US"/>
              <a:t>Set Union</a:t>
            </a:r>
          </a:p>
          <a:p>
            <a:pPr lvl="2"/>
            <a:r>
              <a:rPr lang="en-US" altLang="en-US"/>
              <a:t>mov eax,setX</a:t>
            </a:r>
          </a:p>
          <a:p>
            <a:pPr lvl="2"/>
            <a:r>
              <a:rPr lang="en-US" altLang="en-US"/>
              <a:t>or  eax,setY</a:t>
            </a:r>
          </a:p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1281FCA6-F5E0-4D6F-AF35-44AA37880C4A}" type="slidenum">
              <a:rPr lang="en-US" altLang="en-US"/>
              <a:pPr/>
              <a:t>9</a:t>
            </a:fld>
            <a:endParaRPr lang="en-US" alt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1895</TotalTime>
  <Words>2277</Words>
  <Application>Microsoft Office PowerPoint</Application>
  <PresentationFormat>Widescreen</PresentationFormat>
  <Paragraphs>508</Paragraphs>
  <Slides>57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66" baseType="lpstr">
      <vt:lpstr>Arial</vt:lpstr>
      <vt:lpstr>Calibri</vt:lpstr>
      <vt:lpstr>Century Gothic</vt:lpstr>
      <vt:lpstr>Courier New</vt:lpstr>
      <vt:lpstr>Symbol</vt:lpstr>
      <vt:lpstr>Times New Roman</vt:lpstr>
      <vt:lpstr>Wingdings 3</vt:lpstr>
      <vt:lpstr>Ion</vt:lpstr>
      <vt:lpstr>VISIO</vt:lpstr>
      <vt:lpstr>PowerPoint Presentation</vt:lpstr>
      <vt:lpstr>Boolean and Comparison Instructions</vt:lpstr>
      <vt:lpstr>Status Flags - Review</vt:lpstr>
      <vt:lpstr>AND Instruction</vt:lpstr>
      <vt:lpstr>OR Instruction</vt:lpstr>
      <vt:lpstr>XOR Instruction</vt:lpstr>
      <vt:lpstr>NOT Instruction</vt:lpstr>
      <vt:lpstr>Bit-Mapped Sets</vt:lpstr>
      <vt:lpstr>Bit-Mapped Set Operations</vt:lpstr>
      <vt:lpstr>Applications  (1 of 5)</vt:lpstr>
      <vt:lpstr>Applications  (2 of 5)</vt:lpstr>
      <vt:lpstr>Applications  (3 of 5)</vt:lpstr>
      <vt:lpstr>Applications  (4 of 5)</vt:lpstr>
      <vt:lpstr>Applications  (5 of 5)</vt:lpstr>
      <vt:lpstr>TEST Instruction</vt:lpstr>
      <vt:lpstr>CMP Instruction  (1 of 3)</vt:lpstr>
      <vt:lpstr>CMP Instruction  (2 of 3)</vt:lpstr>
      <vt:lpstr>CMP Instruction  (3 of 3)</vt:lpstr>
      <vt:lpstr>What's Next</vt:lpstr>
      <vt:lpstr>Conditional Jumps</vt:lpstr>
      <vt:lpstr>Jcond Instruction</vt:lpstr>
      <vt:lpstr>Jcond Ranges</vt:lpstr>
      <vt:lpstr>Jumps Based on Specific Flags</vt:lpstr>
      <vt:lpstr>Jumps Based on Equality</vt:lpstr>
      <vt:lpstr>Jumps Based on Unsigned Comparisons</vt:lpstr>
      <vt:lpstr>Jumps Based on Signed Comparisons</vt:lpstr>
      <vt:lpstr>Applications  (1 of 5)</vt:lpstr>
      <vt:lpstr>Applications  (2 of 5)</vt:lpstr>
      <vt:lpstr>Applications  (3 of 5)</vt:lpstr>
      <vt:lpstr>Applications  (4 of 5)</vt:lpstr>
      <vt:lpstr>Applications  (5 of 5)</vt:lpstr>
      <vt:lpstr>Your turn . . .</vt:lpstr>
      <vt:lpstr>BT (Bit Test) Instruction</vt:lpstr>
      <vt:lpstr>What's Next</vt:lpstr>
      <vt:lpstr>Conditional Loop Instructions</vt:lpstr>
      <vt:lpstr>LOOPZ and LOOPE</vt:lpstr>
      <vt:lpstr>LOOPNZ and LOOPNE</vt:lpstr>
      <vt:lpstr>LOOPNZ Example</vt:lpstr>
      <vt:lpstr>What's Next</vt:lpstr>
      <vt:lpstr>Conditional Structures</vt:lpstr>
      <vt:lpstr>Block-Structured IF Statements</vt:lpstr>
      <vt:lpstr>Compound Expression with AND  (1 of 3)</vt:lpstr>
      <vt:lpstr>Compound Expression with AND  (2 of 3)</vt:lpstr>
      <vt:lpstr>Compound Expression with AND  (3 of 3)</vt:lpstr>
      <vt:lpstr>Compound Expression with OR  (1 of 2)</vt:lpstr>
      <vt:lpstr>Compound Expression with OR  (2 of 2)</vt:lpstr>
      <vt:lpstr>WHILE Loops</vt:lpstr>
      <vt:lpstr>What's Next</vt:lpstr>
      <vt:lpstr>Creating IF Statements</vt:lpstr>
      <vt:lpstr>Runtime Expressions</vt:lpstr>
      <vt:lpstr>Relational and Logical Operators</vt:lpstr>
      <vt:lpstr>Signed and Unsigned Comparisons</vt:lpstr>
      <vt:lpstr>Signed and Unsigned Comparisons</vt:lpstr>
      <vt:lpstr>Signed and Unsigned Comparisons</vt:lpstr>
      <vt:lpstr>Signed and Unsigned Comparisons</vt:lpstr>
      <vt:lpstr>.REPEAT Directive</vt:lpstr>
      <vt:lpstr>.WHILE Directive</vt:lpstr>
    </vt:vector>
  </TitlesOfParts>
  <Company>Prentice-Hall Publishing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6</dc:title>
  <dc:subject>Conditional Processing</dc:subject>
  <dc:creator>Kip Irvine</dc:creator>
  <cp:lastModifiedBy>soft tech</cp:lastModifiedBy>
  <cp:revision>574</cp:revision>
  <cp:lastPrinted>1601-01-01T00:00:00Z</cp:lastPrinted>
  <dcterms:created xsi:type="dcterms:W3CDTF">2002-05-30T02:31:33Z</dcterms:created>
  <dcterms:modified xsi:type="dcterms:W3CDTF">2020-01-30T11:21:03Z</dcterms:modified>
</cp:coreProperties>
</file>